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League Spartan" charset="1" panose="00000800000000000000"/>
      <p:regular r:id="rId12"/>
    </p:embeddedFont>
    <p:embeddedFont>
      <p:font typeface="Etna Sans Serif" charset="1" panose="02000600000000000000"/>
      <p:regular r:id="rId13"/>
    </p:embeddedFont>
    <p:embeddedFont>
      <p:font typeface="Lexend Deca" charset="1" panose="00000000000000000000"/>
      <p:regular r:id="rId14"/>
    </p:embeddedFont>
    <p:embeddedFont>
      <p:font typeface="Cinzel Decorative Bold" charset="1" panose="00000800000000000000"/>
      <p:regular r:id="rId15"/>
    </p:embeddedFont>
    <p:embeddedFont>
      <p:font typeface="Canva Sans Bold" charset="1" panose="020B08030305010401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170929" y="-4085433"/>
            <a:ext cx="22241409" cy="17866543"/>
          </a:xfrm>
          <a:custGeom>
            <a:avLst/>
            <a:gdLst/>
            <a:ahLst/>
            <a:cxnLst/>
            <a:rect r="r" b="b" t="t" l="l"/>
            <a:pathLst>
              <a:path h="17866543" w="22241409">
                <a:moveTo>
                  <a:pt x="0" y="0"/>
                </a:moveTo>
                <a:lnTo>
                  <a:pt x="22241409" y="0"/>
                </a:lnTo>
                <a:lnTo>
                  <a:pt x="22241409" y="17866543"/>
                </a:lnTo>
                <a:lnTo>
                  <a:pt x="0" y="17866543"/>
                </a:lnTo>
                <a:lnTo>
                  <a:pt x="0" y="0"/>
                </a:lnTo>
                <a:close/>
              </a:path>
            </a:pathLst>
          </a:custGeom>
          <a:blipFill>
            <a:blip r:embed="rId2">
              <a:alphaModFix amt="32999"/>
            </a:blip>
            <a:stretch>
              <a:fillRect l="0" t="-3140" r="0" b="-3140"/>
            </a:stretch>
          </a:blipFill>
        </p:spPr>
      </p:sp>
      <p:sp>
        <p:nvSpPr>
          <p:cNvPr name="Freeform 3" id="3"/>
          <p:cNvSpPr/>
          <p:nvPr/>
        </p:nvSpPr>
        <p:spPr>
          <a:xfrm flipH="false" flipV="false" rot="0">
            <a:off x="4324322" y="10287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2">
              <a:alphaModFix amt="46000"/>
            </a:blip>
            <a:stretch>
              <a:fillRect l="0" t="0" r="0" b="0"/>
            </a:stretch>
          </a:blipFill>
        </p:spPr>
      </p:sp>
      <p:sp>
        <p:nvSpPr>
          <p:cNvPr name="Freeform 4" id="4"/>
          <p:cNvSpPr/>
          <p:nvPr/>
        </p:nvSpPr>
        <p:spPr>
          <a:xfrm flipH="false" flipV="false" rot="5400000">
            <a:off x="14820162" y="621349"/>
            <a:ext cx="5344807" cy="828445"/>
          </a:xfrm>
          <a:custGeom>
            <a:avLst/>
            <a:gdLst/>
            <a:ahLst/>
            <a:cxnLst/>
            <a:rect r="r" b="b" t="t" l="l"/>
            <a:pathLst>
              <a:path h="828445" w="5344807">
                <a:moveTo>
                  <a:pt x="0" y="0"/>
                </a:moveTo>
                <a:lnTo>
                  <a:pt x="5344807" y="0"/>
                </a:lnTo>
                <a:lnTo>
                  <a:pt x="5344807" y="828445"/>
                </a:lnTo>
                <a:lnTo>
                  <a:pt x="0" y="828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57131" y="8433629"/>
            <a:ext cx="5286429" cy="1044070"/>
          </a:xfrm>
          <a:custGeom>
            <a:avLst/>
            <a:gdLst/>
            <a:ahLst/>
            <a:cxnLst/>
            <a:rect r="r" b="b" t="t" l="l"/>
            <a:pathLst>
              <a:path h="1044070" w="5286429">
                <a:moveTo>
                  <a:pt x="0" y="0"/>
                </a:moveTo>
                <a:lnTo>
                  <a:pt x="5286430" y="0"/>
                </a:lnTo>
                <a:lnTo>
                  <a:pt x="5286430" y="1044070"/>
                </a:lnTo>
                <a:lnTo>
                  <a:pt x="0" y="1044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50550" y="340221"/>
            <a:ext cx="2298679" cy="695350"/>
          </a:xfrm>
          <a:custGeom>
            <a:avLst/>
            <a:gdLst/>
            <a:ahLst/>
            <a:cxnLst/>
            <a:rect r="r" b="b" t="t" l="l"/>
            <a:pathLst>
              <a:path h="695350" w="2298679">
                <a:moveTo>
                  <a:pt x="0" y="0"/>
                </a:moveTo>
                <a:lnTo>
                  <a:pt x="2298679" y="0"/>
                </a:lnTo>
                <a:lnTo>
                  <a:pt x="2298679" y="695350"/>
                </a:lnTo>
                <a:lnTo>
                  <a:pt x="0" y="695350"/>
                </a:lnTo>
                <a:lnTo>
                  <a:pt x="0" y="0"/>
                </a:lnTo>
                <a:close/>
              </a:path>
            </a:pathLst>
          </a:custGeom>
          <a:blipFill>
            <a:blip r:embed="rId7"/>
            <a:stretch>
              <a:fillRect l="0" t="0" r="0" b="0"/>
            </a:stretch>
          </a:blipFill>
        </p:spPr>
      </p:sp>
      <p:sp>
        <p:nvSpPr>
          <p:cNvPr name="Freeform 7" id="7"/>
          <p:cNvSpPr/>
          <p:nvPr/>
        </p:nvSpPr>
        <p:spPr>
          <a:xfrm flipH="false" flipV="false" rot="0">
            <a:off x="16198043" y="230104"/>
            <a:ext cx="1061257" cy="798596"/>
          </a:xfrm>
          <a:custGeom>
            <a:avLst/>
            <a:gdLst/>
            <a:ahLst/>
            <a:cxnLst/>
            <a:rect r="r" b="b" t="t" l="l"/>
            <a:pathLst>
              <a:path h="798596" w="1061257">
                <a:moveTo>
                  <a:pt x="0" y="0"/>
                </a:moveTo>
                <a:lnTo>
                  <a:pt x="1061257" y="0"/>
                </a:lnTo>
                <a:lnTo>
                  <a:pt x="1061257" y="798596"/>
                </a:lnTo>
                <a:lnTo>
                  <a:pt x="0" y="798596"/>
                </a:lnTo>
                <a:lnTo>
                  <a:pt x="0" y="0"/>
                </a:lnTo>
                <a:close/>
              </a:path>
            </a:pathLst>
          </a:custGeom>
          <a:blipFill>
            <a:blip r:embed="rId8"/>
            <a:stretch>
              <a:fillRect l="0" t="0" r="0" b="0"/>
            </a:stretch>
          </a:blipFill>
        </p:spPr>
      </p:sp>
      <p:sp>
        <p:nvSpPr>
          <p:cNvPr name="AutoShape 8" id="8"/>
          <p:cNvSpPr/>
          <p:nvPr/>
        </p:nvSpPr>
        <p:spPr>
          <a:xfrm rot="0">
            <a:off x="4749894" y="5855911"/>
            <a:ext cx="8788211" cy="598232"/>
          </a:xfrm>
          <a:prstGeom prst="rect">
            <a:avLst/>
          </a:prstGeom>
          <a:solidFill>
            <a:srgbClr val="5E17EB"/>
          </a:solidFill>
        </p:spPr>
      </p:sp>
      <p:sp>
        <p:nvSpPr>
          <p:cNvPr name="Freeform 9" id="9"/>
          <p:cNvSpPr/>
          <p:nvPr/>
        </p:nvSpPr>
        <p:spPr>
          <a:xfrm flipH="false" flipV="false" rot="0">
            <a:off x="3025511" y="1502102"/>
            <a:ext cx="4042501" cy="1460353"/>
          </a:xfrm>
          <a:custGeom>
            <a:avLst/>
            <a:gdLst/>
            <a:ahLst/>
            <a:cxnLst/>
            <a:rect r="r" b="b" t="t" l="l"/>
            <a:pathLst>
              <a:path h="1460353" w="4042501">
                <a:moveTo>
                  <a:pt x="0" y="0"/>
                </a:moveTo>
                <a:lnTo>
                  <a:pt x="4042501" y="0"/>
                </a:lnTo>
                <a:lnTo>
                  <a:pt x="4042501" y="1460353"/>
                </a:lnTo>
                <a:lnTo>
                  <a:pt x="0" y="14603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351485" y="7648846"/>
            <a:ext cx="754373" cy="784783"/>
          </a:xfrm>
          <a:custGeom>
            <a:avLst/>
            <a:gdLst/>
            <a:ahLst/>
            <a:cxnLst/>
            <a:rect r="r" b="b" t="t" l="l"/>
            <a:pathLst>
              <a:path h="784783" w="754373">
                <a:moveTo>
                  <a:pt x="0" y="0"/>
                </a:moveTo>
                <a:lnTo>
                  <a:pt x="754373" y="0"/>
                </a:lnTo>
                <a:lnTo>
                  <a:pt x="754373" y="784783"/>
                </a:lnTo>
                <a:lnTo>
                  <a:pt x="0" y="7847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4345411" y="6454144"/>
            <a:ext cx="1996958" cy="1979485"/>
          </a:xfrm>
          <a:custGeom>
            <a:avLst/>
            <a:gdLst/>
            <a:ahLst/>
            <a:cxnLst/>
            <a:rect r="r" b="b" t="t" l="l"/>
            <a:pathLst>
              <a:path h="1979485" w="1996958">
                <a:moveTo>
                  <a:pt x="0" y="0"/>
                </a:moveTo>
                <a:lnTo>
                  <a:pt x="1996958" y="0"/>
                </a:lnTo>
                <a:lnTo>
                  <a:pt x="1996958" y="1979485"/>
                </a:lnTo>
                <a:lnTo>
                  <a:pt x="0" y="19794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2553979" y="4071285"/>
            <a:ext cx="13180042" cy="1297414"/>
          </a:xfrm>
          <a:prstGeom prst="rect">
            <a:avLst/>
          </a:prstGeom>
        </p:spPr>
        <p:txBody>
          <a:bodyPr anchor="t" rtlCol="false" tIns="0" lIns="0" bIns="0" rIns="0">
            <a:spAutoFit/>
          </a:bodyPr>
          <a:lstStyle/>
          <a:p>
            <a:pPr algn="ctr">
              <a:lnSpc>
                <a:spcPts val="5024"/>
              </a:lnSpc>
            </a:pPr>
            <a:r>
              <a:rPr lang="en-US" sz="5075">
                <a:solidFill>
                  <a:srgbClr val="000000"/>
                </a:solidFill>
                <a:latin typeface="League Spartan"/>
                <a:ea typeface="League Spartan"/>
                <a:cs typeface="League Spartan"/>
                <a:sym typeface="League Spartan"/>
              </a:rPr>
              <a:t>Détection Automatique de Fichiers CSV Aberrants avec Spark Clustering</a:t>
            </a:r>
          </a:p>
        </p:txBody>
      </p:sp>
      <p:sp>
        <p:nvSpPr>
          <p:cNvPr name="TextBox 13" id="13"/>
          <p:cNvSpPr txBox="true"/>
          <p:nvPr/>
        </p:nvSpPr>
        <p:spPr>
          <a:xfrm rot="0">
            <a:off x="1028700" y="9296400"/>
            <a:ext cx="2368604" cy="505955"/>
          </a:xfrm>
          <a:prstGeom prst="rect">
            <a:avLst/>
          </a:prstGeom>
        </p:spPr>
        <p:txBody>
          <a:bodyPr anchor="t" rtlCol="false" tIns="0" lIns="0" bIns="0" rIns="0">
            <a:spAutoFit/>
          </a:bodyPr>
          <a:lstStyle/>
          <a:p>
            <a:pPr algn="l">
              <a:lnSpc>
                <a:spcPts val="4137"/>
              </a:lnSpc>
            </a:pPr>
            <a:r>
              <a:rPr lang="en-US" sz="2955">
                <a:solidFill>
                  <a:srgbClr val="000000"/>
                </a:solidFill>
                <a:latin typeface="Etna Sans Serif"/>
                <a:ea typeface="Etna Sans Serif"/>
                <a:cs typeface="Etna Sans Serif"/>
                <a:sym typeface="Etna Sans Serif"/>
              </a:rPr>
              <a:t>Réalise par :</a:t>
            </a:r>
          </a:p>
        </p:txBody>
      </p:sp>
      <p:sp>
        <p:nvSpPr>
          <p:cNvPr name="TextBox 14" id="14"/>
          <p:cNvSpPr txBox="true"/>
          <p:nvPr/>
        </p:nvSpPr>
        <p:spPr>
          <a:xfrm rot="0">
            <a:off x="1346118" y="9754730"/>
            <a:ext cx="3098667" cy="349249"/>
          </a:xfrm>
          <a:prstGeom prst="rect">
            <a:avLst/>
          </a:prstGeom>
        </p:spPr>
        <p:txBody>
          <a:bodyPr anchor="t" rtlCol="false" tIns="0" lIns="0" bIns="0" rIns="0">
            <a:spAutoFit/>
          </a:bodyPr>
          <a:lstStyle/>
          <a:p>
            <a:pPr algn="l" marL="431807" indent="-215904" lvl="1">
              <a:lnSpc>
                <a:spcPts val="2800"/>
              </a:lnSpc>
              <a:buFont typeface="Arial"/>
              <a:buChar char="•"/>
            </a:pPr>
            <a:r>
              <a:rPr lang="en-US" sz="2000">
                <a:solidFill>
                  <a:srgbClr val="000000"/>
                </a:solidFill>
                <a:latin typeface="Lexend Deca"/>
                <a:ea typeface="Lexend Deca"/>
                <a:cs typeface="Lexend Deca"/>
                <a:sym typeface="Lexend Deca"/>
              </a:rPr>
              <a:t>Bouba Ahmed</a:t>
            </a:r>
          </a:p>
        </p:txBody>
      </p:sp>
      <p:sp>
        <p:nvSpPr>
          <p:cNvPr name="TextBox 15" id="15"/>
          <p:cNvSpPr txBox="true"/>
          <p:nvPr/>
        </p:nvSpPr>
        <p:spPr>
          <a:xfrm rot="0">
            <a:off x="4192507" y="9296400"/>
            <a:ext cx="2835135" cy="505955"/>
          </a:xfrm>
          <a:prstGeom prst="rect">
            <a:avLst/>
          </a:prstGeom>
        </p:spPr>
        <p:txBody>
          <a:bodyPr anchor="t" rtlCol="false" tIns="0" lIns="0" bIns="0" rIns="0">
            <a:spAutoFit/>
          </a:bodyPr>
          <a:lstStyle/>
          <a:p>
            <a:pPr algn="ctr">
              <a:lnSpc>
                <a:spcPts val="4137"/>
              </a:lnSpc>
            </a:pPr>
            <a:r>
              <a:rPr lang="en-US" sz="2955">
                <a:solidFill>
                  <a:srgbClr val="000000"/>
                </a:solidFill>
                <a:latin typeface="Etna Sans Serif"/>
                <a:ea typeface="Etna Sans Serif"/>
                <a:cs typeface="Etna Sans Serif"/>
                <a:sym typeface="Etna Sans Serif"/>
              </a:rPr>
              <a:t>Encadré par :</a:t>
            </a:r>
          </a:p>
        </p:txBody>
      </p:sp>
      <p:sp>
        <p:nvSpPr>
          <p:cNvPr name="TextBox 16" id="16"/>
          <p:cNvSpPr txBox="true"/>
          <p:nvPr/>
        </p:nvSpPr>
        <p:spPr>
          <a:xfrm rot="0">
            <a:off x="4820847" y="9754730"/>
            <a:ext cx="2759440" cy="349249"/>
          </a:xfrm>
          <a:prstGeom prst="rect">
            <a:avLst/>
          </a:prstGeom>
        </p:spPr>
        <p:txBody>
          <a:bodyPr anchor="t" rtlCol="false" tIns="0" lIns="0" bIns="0" rIns="0">
            <a:spAutoFit/>
          </a:bodyPr>
          <a:lstStyle/>
          <a:p>
            <a:pPr algn="l" marL="431807" indent="-215904" lvl="1">
              <a:lnSpc>
                <a:spcPts val="2800"/>
              </a:lnSpc>
              <a:spcBef>
                <a:spcPct val="0"/>
              </a:spcBef>
              <a:buFont typeface="Arial"/>
              <a:buChar char="•"/>
            </a:pPr>
            <a:r>
              <a:rPr lang="en-US" sz="2000" strike="noStrike" u="none">
                <a:solidFill>
                  <a:srgbClr val="000000"/>
                </a:solidFill>
                <a:latin typeface="Lexend Deca"/>
                <a:ea typeface="Lexend Deca"/>
                <a:cs typeface="Lexend Deca"/>
                <a:sym typeface="Lexend Deca"/>
              </a:rPr>
              <a:t>Pr. Younes Hajoui</a:t>
            </a:r>
          </a:p>
        </p:txBody>
      </p:sp>
      <p:sp>
        <p:nvSpPr>
          <p:cNvPr name="TextBox 17" id="17"/>
          <p:cNvSpPr txBox="true"/>
          <p:nvPr/>
        </p:nvSpPr>
        <p:spPr>
          <a:xfrm rot="0">
            <a:off x="12915776" y="9754730"/>
            <a:ext cx="5372224" cy="349249"/>
          </a:xfrm>
          <a:prstGeom prst="rect">
            <a:avLst/>
          </a:prstGeom>
        </p:spPr>
        <p:txBody>
          <a:bodyPr anchor="t" rtlCol="false" tIns="0" lIns="0" bIns="0" rIns="0">
            <a:spAutoFit/>
          </a:bodyPr>
          <a:lstStyle/>
          <a:p>
            <a:pPr algn="ctr">
              <a:lnSpc>
                <a:spcPts val="2800"/>
              </a:lnSpc>
            </a:pPr>
            <a:r>
              <a:rPr lang="en-US" sz="2000" strike="noStrike" u="none">
                <a:solidFill>
                  <a:srgbClr val="000000"/>
                </a:solidFill>
                <a:latin typeface="Lexend Deca"/>
                <a:ea typeface="Lexend Deca"/>
                <a:cs typeface="Lexend Deca"/>
                <a:sym typeface="Lexend Deca"/>
              </a:rPr>
              <a:t>Année Universitaire : 2024-2025</a:t>
            </a:r>
          </a:p>
        </p:txBody>
      </p:sp>
      <p:sp>
        <p:nvSpPr>
          <p:cNvPr name="TextBox 18" id="18"/>
          <p:cNvSpPr txBox="true"/>
          <p:nvPr/>
        </p:nvSpPr>
        <p:spPr>
          <a:xfrm rot="0">
            <a:off x="5046762" y="5920097"/>
            <a:ext cx="8194477" cy="422236"/>
          </a:xfrm>
          <a:prstGeom prst="rect">
            <a:avLst/>
          </a:prstGeom>
        </p:spPr>
        <p:txBody>
          <a:bodyPr anchor="t" rtlCol="false" tIns="0" lIns="0" bIns="0" rIns="0">
            <a:spAutoFit/>
          </a:bodyPr>
          <a:lstStyle/>
          <a:p>
            <a:pPr algn="ctr">
              <a:lnSpc>
                <a:spcPts val="3502"/>
              </a:lnSpc>
              <a:spcBef>
                <a:spcPct val="0"/>
              </a:spcBef>
            </a:pPr>
            <a:r>
              <a:rPr lang="en-US" sz="2501" spc="-155">
                <a:solidFill>
                  <a:srgbClr val="FDFDFD"/>
                </a:solidFill>
                <a:latin typeface="Lexend Deca"/>
                <a:ea typeface="Lexend Deca"/>
                <a:cs typeface="Lexend Deca"/>
                <a:sym typeface="Lexend Deca"/>
              </a:rPr>
              <a:t>Pipeline Big Data pour la Détection d’Anomalies Industrielles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474372" y="-518971"/>
            <a:ext cx="2686290" cy="2687409"/>
          </a:xfrm>
          <a:custGeom>
            <a:avLst/>
            <a:gdLst/>
            <a:ahLst/>
            <a:cxnLst/>
            <a:rect r="r" b="b" t="t" l="l"/>
            <a:pathLst>
              <a:path h="2687409" w="2686290">
                <a:moveTo>
                  <a:pt x="0" y="0"/>
                </a:moveTo>
                <a:lnTo>
                  <a:pt x="2686289" y="0"/>
                </a:lnTo>
                <a:lnTo>
                  <a:pt x="2686289" y="2687409"/>
                </a:lnTo>
                <a:lnTo>
                  <a:pt x="0" y="2687409"/>
                </a:lnTo>
                <a:lnTo>
                  <a:pt x="0" y="0"/>
                </a:lnTo>
                <a:close/>
              </a:path>
            </a:pathLst>
          </a:custGeom>
          <a:blipFill>
            <a:blip r:embed="rId2">
              <a:alphaModFix amt="57000"/>
            </a:blip>
            <a:stretch>
              <a:fillRect l="0" t="0" r="0" b="0"/>
            </a:stretch>
          </a:blipFill>
        </p:spPr>
      </p:sp>
      <p:sp>
        <p:nvSpPr>
          <p:cNvPr name="TextBox 3" id="3"/>
          <p:cNvSpPr txBox="true"/>
          <p:nvPr/>
        </p:nvSpPr>
        <p:spPr>
          <a:xfrm rot="0">
            <a:off x="929802" y="986658"/>
            <a:ext cx="9538618" cy="981117"/>
          </a:xfrm>
          <a:prstGeom prst="rect">
            <a:avLst/>
          </a:prstGeom>
        </p:spPr>
        <p:txBody>
          <a:bodyPr anchor="t" rtlCol="false" tIns="0" lIns="0" bIns="0" rIns="0">
            <a:spAutoFit/>
          </a:bodyPr>
          <a:lstStyle/>
          <a:p>
            <a:pPr algn="l">
              <a:lnSpc>
                <a:spcPts val="7276"/>
              </a:lnSpc>
            </a:pPr>
            <a:r>
              <a:rPr lang="en-US" sz="7501">
                <a:solidFill>
                  <a:srgbClr val="000000"/>
                </a:solidFill>
                <a:latin typeface="Etna Sans Serif"/>
                <a:ea typeface="Etna Sans Serif"/>
                <a:cs typeface="Etna Sans Serif"/>
                <a:sym typeface="Etna Sans Serif"/>
              </a:rPr>
              <a:t>Contexte et Objectifs</a:t>
            </a:r>
          </a:p>
        </p:txBody>
      </p:sp>
      <p:sp>
        <p:nvSpPr>
          <p:cNvPr name="Freeform 4" id="4"/>
          <p:cNvSpPr/>
          <p:nvPr/>
        </p:nvSpPr>
        <p:spPr>
          <a:xfrm flipH="false" flipV="false" rot="0">
            <a:off x="158279" y="-44143"/>
            <a:ext cx="1543046" cy="1543046"/>
          </a:xfrm>
          <a:custGeom>
            <a:avLst/>
            <a:gdLst/>
            <a:ahLst/>
            <a:cxnLst/>
            <a:rect r="r" b="b" t="t" l="l"/>
            <a:pathLst>
              <a:path h="1543046" w="1543046">
                <a:moveTo>
                  <a:pt x="0" y="0"/>
                </a:moveTo>
                <a:lnTo>
                  <a:pt x="1543046" y="0"/>
                </a:lnTo>
                <a:lnTo>
                  <a:pt x="1543046" y="1543046"/>
                </a:lnTo>
                <a:lnTo>
                  <a:pt x="0" y="1543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88424">
            <a:off x="7168977" y="1028700"/>
            <a:ext cx="4037844" cy="1460353"/>
          </a:xfrm>
          <a:custGeom>
            <a:avLst/>
            <a:gdLst/>
            <a:ahLst/>
            <a:cxnLst/>
            <a:rect r="r" b="b" t="t" l="l"/>
            <a:pathLst>
              <a:path h="1460353" w="4037844">
                <a:moveTo>
                  <a:pt x="0" y="0"/>
                </a:moveTo>
                <a:lnTo>
                  <a:pt x="4037844" y="0"/>
                </a:lnTo>
                <a:lnTo>
                  <a:pt x="4037844" y="1460353"/>
                </a:lnTo>
                <a:lnTo>
                  <a:pt x="0" y="14603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839257" y="5523364"/>
            <a:ext cx="4420043" cy="3734936"/>
          </a:xfrm>
          <a:custGeom>
            <a:avLst/>
            <a:gdLst/>
            <a:ahLst/>
            <a:cxnLst/>
            <a:rect r="r" b="b" t="t" l="l"/>
            <a:pathLst>
              <a:path h="3734936" w="4420043">
                <a:moveTo>
                  <a:pt x="0" y="0"/>
                </a:moveTo>
                <a:lnTo>
                  <a:pt x="4420043" y="0"/>
                </a:lnTo>
                <a:lnTo>
                  <a:pt x="4420043" y="3734936"/>
                </a:lnTo>
                <a:lnTo>
                  <a:pt x="0" y="3734936"/>
                </a:lnTo>
                <a:lnTo>
                  <a:pt x="0" y="0"/>
                </a:lnTo>
                <a:close/>
              </a:path>
            </a:pathLst>
          </a:custGeom>
          <a:blipFill>
            <a:blip r:embed="rId7"/>
            <a:stretch>
              <a:fillRect l="0" t="0" r="0" b="0"/>
            </a:stretch>
          </a:blipFill>
        </p:spPr>
      </p:sp>
      <p:sp>
        <p:nvSpPr>
          <p:cNvPr name="Freeform 7" id="7"/>
          <p:cNvSpPr/>
          <p:nvPr/>
        </p:nvSpPr>
        <p:spPr>
          <a:xfrm flipH="false" flipV="false" rot="0">
            <a:off x="1683886" y="9294374"/>
            <a:ext cx="2247670" cy="674301"/>
          </a:xfrm>
          <a:custGeom>
            <a:avLst/>
            <a:gdLst/>
            <a:ahLst/>
            <a:cxnLst/>
            <a:rect r="r" b="b" t="t" l="l"/>
            <a:pathLst>
              <a:path h="674301" w="2247670">
                <a:moveTo>
                  <a:pt x="0" y="0"/>
                </a:moveTo>
                <a:lnTo>
                  <a:pt x="2247671" y="0"/>
                </a:lnTo>
                <a:lnTo>
                  <a:pt x="2247671" y="674301"/>
                </a:lnTo>
                <a:lnTo>
                  <a:pt x="0" y="674301"/>
                </a:lnTo>
                <a:lnTo>
                  <a:pt x="0" y="0"/>
                </a:lnTo>
                <a:close/>
              </a:path>
            </a:pathLst>
          </a:custGeom>
          <a:blipFill>
            <a:blip r:embed="rId8"/>
            <a:stretch>
              <a:fillRect l="0" t="0" r="0" b="0"/>
            </a:stretch>
          </a:blipFill>
        </p:spPr>
      </p:sp>
      <p:sp>
        <p:nvSpPr>
          <p:cNvPr name="Freeform 8" id="8"/>
          <p:cNvSpPr/>
          <p:nvPr/>
        </p:nvSpPr>
        <p:spPr>
          <a:xfrm flipH="false" flipV="false" rot="0">
            <a:off x="4336175" y="9283351"/>
            <a:ext cx="1319883" cy="685324"/>
          </a:xfrm>
          <a:custGeom>
            <a:avLst/>
            <a:gdLst/>
            <a:ahLst/>
            <a:cxnLst/>
            <a:rect r="r" b="b" t="t" l="l"/>
            <a:pathLst>
              <a:path h="685324" w="1319883">
                <a:moveTo>
                  <a:pt x="0" y="0"/>
                </a:moveTo>
                <a:lnTo>
                  <a:pt x="1319883" y="0"/>
                </a:lnTo>
                <a:lnTo>
                  <a:pt x="1319883" y="685324"/>
                </a:lnTo>
                <a:lnTo>
                  <a:pt x="0" y="685324"/>
                </a:lnTo>
                <a:lnTo>
                  <a:pt x="0" y="0"/>
                </a:lnTo>
                <a:close/>
              </a:path>
            </a:pathLst>
          </a:custGeom>
          <a:blipFill>
            <a:blip r:embed="rId9"/>
            <a:stretch>
              <a:fillRect l="0" t="0" r="0" b="0"/>
            </a:stretch>
          </a:blipFill>
        </p:spPr>
      </p:sp>
      <p:sp>
        <p:nvSpPr>
          <p:cNvPr name="Freeform 9" id="9"/>
          <p:cNvSpPr/>
          <p:nvPr/>
        </p:nvSpPr>
        <p:spPr>
          <a:xfrm flipH="false" flipV="false" rot="0">
            <a:off x="8088914" y="9069167"/>
            <a:ext cx="904441" cy="899508"/>
          </a:xfrm>
          <a:custGeom>
            <a:avLst/>
            <a:gdLst/>
            <a:ahLst/>
            <a:cxnLst/>
            <a:rect r="r" b="b" t="t" l="l"/>
            <a:pathLst>
              <a:path h="899508" w="904441">
                <a:moveTo>
                  <a:pt x="0" y="0"/>
                </a:moveTo>
                <a:lnTo>
                  <a:pt x="904441" y="0"/>
                </a:lnTo>
                <a:lnTo>
                  <a:pt x="904441" y="899508"/>
                </a:lnTo>
                <a:lnTo>
                  <a:pt x="0" y="8995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269728" y="9064539"/>
            <a:ext cx="1205515" cy="904136"/>
          </a:xfrm>
          <a:custGeom>
            <a:avLst/>
            <a:gdLst/>
            <a:ahLst/>
            <a:cxnLst/>
            <a:rect r="r" b="b" t="t" l="l"/>
            <a:pathLst>
              <a:path h="904136" w="1205515">
                <a:moveTo>
                  <a:pt x="0" y="0"/>
                </a:moveTo>
                <a:lnTo>
                  <a:pt x="1205515" y="0"/>
                </a:lnTo>
                <a:lnTo>
                  <a:pt x="1205515" y="904136"/>
                </a:lnTo>
                <a:lnTo>
                  <a:pt x="0" y="9041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1028700" y="2493111"/>
            <a:ext cx="16230600" cy="1108710"/>
          </a:xfrm>
          <a:prstGeom prst="rect">
            <a:avLst/>
          </a:prstGeom>
        </p:spPr>
        <p:txBody>
          <a:bodyPr anchor="t" rtlCol="false" tIns="0" lIns="0" bIns="0" rIns="0">
            <a:spAutoFit/>
          </a:bodyPr>
          <a:lstStyle/>
          <a:p>
            <a:pPr algn="l">
              <a:lnSpc>
                <a:spcPts val="2940"/>
              </a:lnSpc>
              <a:spcBef>
                <a:spcPct val="0"/>
              </a:spcBef>
            </a:pPr>
            <a:r>
              <a:rPr lang="en-US" sz="2100" spc="-130">
                <a:solidFill>
                  <a:srgbClr val="000000"/>
                </a:solidFill>
                <a:latin typeface="Lexend Deca"/>
                <a:ea typeface="Lexend Deca"/>
                <a:cs typeface="Lexend Deca"/>
                <a:sym typeface="Lexend Deca"/>
              </a:rPr>
              <a:t>Dans ce projet, je me suis attaqué à un problème courant dans l’industrie : la détection  de fichiers CSV aberrants générés par des capteurs. Ces fichiers, remplis d’erreurs ou de valeurs extrêmes, peuvent fausser les analyses. Mon objectif était de créer un outil automatisé, utilisant des technologies Big Data comme Apache Spark, pour identifier ces anomalies rapidement et efficacement</a:t>
            </a:r>
          </a:p>
        </p:txBody>
      </p:sp>
      <p:sp>
        <p:nvSpPr>
          <p:cNvPr name="TextBox 12" id="12"/>
          <p:cNvSpPr txBox="true"/>
          <p:nvPr/>
        </p:nvSpPr>
        <p:spPr>
          <a:xfrm rot="0">
            <a:off x="1028700" y="4211081"/>
            <a:ext cx="3371612" cy="514350"/>
          </a:xfrm>
          <a:prstGeom prst="rect">
            <a:avLst/>
          </a:prstGeom>
        </p:spPr>
        <p:txBody>
          <a:bodyPr anchor="t" rtlCol="false" tIns="0" lIns="0" bIns="0" rIns="0">
            <a:spAutoFit/>
          </a:bodyPr>
          <a:lstStyle/>
          <a:p>
            <a:pPr algn="ctr">
              <a:lnSpc>
                <a:spcPts val="4200"/>
              </a:lnSpc>
              <a:spcBef>
                <a:spcPct val="0"/>
              </a:spcBef>
            </a:pPr>
            <a:r>
              <a:rPr lang="en-US" b="true" sz="3000" spc="-186">
                <a:solidFill>
                  <a:srgbClr val="5E17EB"/>
                </a:solidFill>
                <a:latin typeface="Cinzel Decorative Bold"/>
                <a:ea typeface="Cinzel Decorative Bold"/>
                <a:cs typeface="Cinzel Decorative Bold"/>
                <a:sym typeface="Cinzel Decorative Bold"/>
              </a:rPr>
              <a:t>Problématique : </a:t>
            </a:r>
          </a:p>
        </p:txBody>
      </p:sp>
      <p:sp>
        <p:nvSpPr>
          <p:cNvPr name="TextBox 13" id="13"/>
          <p:cNvSpPr txBox="true"/>
          <p:nvPr/>
        </p:nvSpPr>
        <p:spPr>
          <a:xfrm rot="0">
            <a:off x="1419659" y="4862669"/>
            <a:ext cx="10625138" cy="365760"/>
          </a:xfrm>
          <a:prstGeom prst="rect">
            <a:avLst/>
          </a:prstGeom>
        </p:spPr>
        <p:txBody>
          <a:bodyPr anchor="t" rtlCol="false" tIns="0" lIns="0" bIns="0" rIns="0">
            <a:spAutoFit/>
          </a:bodyPr>
          <a:lstStyle/>
          <a:p>
            <a:pPr algn="l" marL="453390" indent="-226695" lvl="1">
              <a:lnSpc>
                <a:spcPts val="2940"/>
              </a:lnSpc>
              <a:buFont typeface="Arial"/>
              <a:buChar char="•"/>
            </a:pPr>
            <a:r>
              <a:rPr lang="en-US" sz="2100" spc="-130" strike="noStrike" u="none">
                <a:solidFill>
                  <a:srgbClr val="000000"/>
                </a:solidFill>
                <a:latin typeface="Lexend Deca"/>
                <a:ea typeface="Lexend Deca"/>
                <a:cs typeface="Lexend Deca"/>
                <a:sym typeface="Lexend Deca"/>
              </a:rPr>
              <a:t>13% des fichiers CSV industriels sont corrompus (valeurs extrêmes, données manquantes).</a:t>
            </a:r>
          </a:p>
        </p:txBody>
      </p:sp>
      <p:sp>
        <p:nvSpPr>
          <p:cNvPr name="TextBox 14" id="14"/>
          <p:cNvSpPr txBox="true"/>
          <p:nvPr/>
        </p:nvSpPr>
        <p:spPr>
          <a:xfrm rot="0">
            <a:off x="1028700" y="5837689"/>
            <a:ext cx="1921431" cy="514350"/>
          </a:xfrm>
          <a:prstGeom prst="rect">
            <a:avLst/>
          </a:prstGeom>
        </p:spPr>
        <p:txBody>
          <a:bodyPr anchor="t" rtlCol="false" tIns="0" lIns="0" bIns="0" rIns="0">
            <a:spAutoFit/>
          </a:bodyPr>
          <a:lstStyle/>
          <a:p>
            <a:pPr algn="ctr" marL="0" indent="0" lvl="0">
              <a:lnSpc>
                <a:spcPts val="4200"/>
              </a:lnSpc>
              <a:spcBef>
                <a:spcPct val="0"/>
              </a:spcBef>
            </a:pPr>
            <a:r>
              <a:rPr lang="en-US" b="true" sz="3000" spc="-186" strike="noStrike" u="none">
                <a:solidFill>
                  <a:srgbClr val="5E17EB"/>
                </a:solidFill>
                <a:latin typeface="Cinzel Decorative Bold"/>
                <a:ea typeface="Cinzel Decorative Bold"/>
                <a:cs typeface="Cinzel Decorative Bold"/>
                <a:sym typeface="Cinzel Decorative Bold"/>
              </a:rPr>
              <a:t>Objectifs</a:t>
            </a:r>
          </a:p>
        </p:txBody>
      </p:sp>
      <p:sp>
        <p:nvSpPr>
          <p:cNvPr name="TextBox 15" id="15"/>
          <p:cNvSpPr txBox="true"/>
          <p:nvPr/>
        </p:nvSpPr>
        <p:spPr>
          <a:xfrm rot="0">
            <a:off x="1419659" y="6485389"/>
            <a:ext cx="9805274" cy="1108710"/>
          </a:xfrm>
          <a:prstGeom prst="rect">
            <a:avLst/>
          </a:prstGeom>
        </p:spPr>
        <p:txBody>
          <a:bodyPr anchor="t" rtlCol="false" tIns="0" lIns="0" bIns="0" rIns="0">
            <a:spAutoFit/>
          </a:bodyPr>
          <a:lstStyle/>
          <a:p>
            <a:pPr algn="l" marL="453390" indent="-226695" lvl="1">
              <a:lnSpc>
                <a:spcPts val="2940"/>
              </a:lnSpc>
              <a:spcBef>
                <a:spcPct val="0"/>
              </a:spcBef>
              <a:buFont typeface="Arial"/>
              <a:buChar char="•"/>
            </a:pPr>
            <a:r>
              <a:rPr lang="en-US" sz="2100" spc="-130" strike="noStrike" u="none">
                <a:solidFill>
                  <a:srgbClr val="000000"/>
                </a:solidFill>
                <a:latin typeface="Lexend Deca"/>
                <a:ea typeface="Lexend Deca"/>
                <a:cs typeface="Lexend Deca"/>
                <a:sym typeface="Lexend Deca"/>
              </a:rPr>
              <a:t>🎯 Automatiser la détection d’anomalies dans des fichiers CSV (batch/streaming).</a:t>
            </a:r>
          </a:p>
          <a:p>
            <a:pPr algn="l" marL="453390" indent="-226695" lvl="1">
              <a:lnSpc>
                <a:spcPts val="2940"/>
              </a:lnSpc>
              <a:spcBef>
                <a:spcPct val="0"/>
              </a:spcBef>
              <a:buFont typeface="Arial"/>
              <a:buChar char="•"/>
            </a:pPr>
            <a:r>
              <a:rPr lang="en-US" sz="2100" spc="-130" strike="noStrike" u="none">
                <a:solidFill>
                  <a:srgbClr val="000000"/>
                </a:solidFill>
                <a:latin typeface="Lexend Deca"/>
                <a:ea typeface="Lexend Deca"/>
                <a:cs typeface="Lexend Deca"/>
                <a:sym typeface="Lexend Deca"/>
              </a:rPr>
              <a:t>⚡ Intégrer Spark, HDFS et DBSCAN pour un pipeline scalable.</a:t>
            </a:r>
          </a:p>
          <a:p>
            <a:pPr algn="l" marL="453390" indent="-226695" lvl="1">
              <a:lnSpc>
                <a:spcPts val="2940"/>
              </a:lnSpc>
              <a:spcBef>
                <a:spcPct val="0"/>
              </a:spcBef>
              <a:buFont typeface="Arial"/>
              <a:buChar char="•"/>
            </a:pPr>
            <a:r>
              <a:rPr lang="en-US" sz="2100" spc="-130" strike="noStrike" u="none">
                <a:solidFill>
                  <a:srgbClr val="000000"/>
                </a:solidFill>
                <a:latin typeface="Lexend Deca"/>
                <a:ea typeface="Lexend Deca"/>
                <a:cs typeface="Lexend Deca"/>
                <a:sym typeface="Lexend Deca"/>
              </a:rPr>
              <a:t>📊 Générer des rapports exploitables pour la maintenance prédictive.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29802" y="986658"/>
            <a:ext cx="8853700" cy="981117"/>
          </a:xfrm>
          <a:prstGeom prst="rect">
            <a:avLst/>
          </a:prstGeom>
        </p:spPr>
        <p:txBody>
          <a:bodyPr anchor="t" rtlCol="false" tIns="0" lIns="0" bIns="0" rIns="0">
            <a:spAutoFit/>
          </a:bodyPr>
          <a:lstStyle/>
          <a:p>
            <a:pPr algn="l" marL="0" indent="0" lvl="0">
              <a:lnSpc>
                <a:spcPts val="7276"/>
              </a:lnSpc>
              <a:spcBef>
                <a:spcPct val="0"/>
              </a:spcBef>
            </a:pPr>
            <a:r>
              <a:rPr lang="en-US" sz="7501" strike="noStrike" u="none">
                <a:solidFill>
                  <a:srgbClr val="000000"/>
                </a:solidFill>
                <a:latin typeface="Etna Sans Serif"/>
                <a:ea typeface="Etna Sans Serif"/>
                <a:cs typeface="Etna Sans Serif"/>
                <a:sym typeface="Etna Sans Serif"/>
              </a:rPr>
              <a:t>Architecture Globale</a:t>
            </a:r>
          </a:p>
        </p:txBody>
      </p:sp>
      <p:sp>
        <p:nvSpPr>
          <p:cNvPr name="Freeform 3" id="3"/>
          <p:cNvSpPr/>
          <p:nvPr/>
        </p:nvSpPr>
        <p:spPr>
          <a:xfrm flipH="false" flipV="false" rot="0">
            <a:off x="0" y="0"/>
            <a:ext cx="3894116" cy="2182328"/>
          </a:xfrm>
          <a:custGeom>
            <a:avLst/>
            <a:gdLst/>
            <a:ahLst/>
            <a:cxnLst/>
            <a:rect r="r" b="b" t="t" l="l"/>
            <a:pathLst>
              <a:path h="2182328" w="3894116">
                <a:moveTo>
                  <a:pt x="0" y="0"/>
                </a:moveTo>
                <a:lnTo>
                  <a:pt x="3894116" y="0"/>
                </a:lnTo>
                <a:lnTo>
                  <a:pt x="3894116" y="2182328"/>
                </a:lnTo>
                <a:lnTo>
                  <a:pt x="0" y="2182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16349" y="4914900"/>
            <a:ext cx="10660743" cy="4810660"/>
          </a:xfrm>
          <a:custGeom>
            <a:avLst/>
            <a:gdLst/>
            <a:ahLst/>
            <a:cxnLst/>
            <a:rect r="r" b="b" t="t" l="l"/>
            <a:pathLst>
              <a:path h="4810660" w="10660743">
                <a:moveTo>
                  <a:pt x="0" y="0"/>
                </a:moveTo>
                <a:lnTo>
                  <a:pt x="10660743" y="0"/>
                </a:lnTo>
                <a:lnTo>
                  <a:pt x="10660743" y="4810660"/>
                </a:lnTo>
                <a:lnTo>
                  <a:pt x="0" y="4810660"/>
                </a:lnTo>
                <a:lnTo>
                  <a:pt x="0" y="0"/>
                </a:lnTo>
                <a:close/>
              </a:path>
            </a:pathLst>
          </a:custGeom>
          <a:blipFill>
            <a:blip r:embed="rId4"/>
            <a:stretch>
              <a:fillRect l="0" t="0" r="0" b="0"/>
            </a:stretch>
          </a:blipFill>
        </p:spPr>
      </p:sp>
      <p:sp>
        <p:nvSpPr>
          <p:cNvPr name="Freeform 5" id="5"/>
          <p:cNvSpPr/>
          <p:nvPr/>
        </p:nvSpPr>
        <p:spPr>
          <a:xfrm flipH="false" flipV="false" rot="10644186">
            <a:off x="14393884" y="8018947"/>
            <a:ext cx="3894116" cy="2182328"/>
          </a:xfrm>
          <a:custGeom>
            <a:avLst/>
            <a:gdLst/>
            <a:ahLst/>
            <a:cxnLst/>
            <a:rect r="r" b="b" t="t" l="l"/>
            <a:pathLst>
              <a:path h="2182328" w="3894116">
                <a:moveTo>
                  <a:pt x="0" y="0"/>
                </a:moveTo>
                <a:lnTo>
                  <a:pt x="3894116" y="0"/>
                </a:lnTo>
                <a:lnTo>
                  <a:pt x="3894116" y="2182328"/>
                </a:lnTo>
                <a:lnTo>
                  <a:pt x="0" y="2182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191853"/>
            <a:ext cx="3716060" cy="514350"/>
          </a:xfrm>
          <a:prstGeom prst="rect">
            <a:avLst/>
          </a:prstGeom>
        </p:spPr>
        <p:txBody>
          <a:bodyPr anchor="t" rtlCol="false" tIns="0" lIns="0" bIns="0" rIns="0">
            <a:spAutoFit/>
          </a:bodyPr>
          <a:lstStyle/>
          <a:p>
            <a:pPr algn="ctr" marL="0" indent="0" lvl="0">
              <a:lnSpc>
                <a:spcPts val="4200"/>
              </a:lnSpc>
              <a:spcBef>
                <a:spcPct val="0"/>
              </a:spcBef>
            </a:pPr>
            <a:r>
              <a:rPr lang="en-US" b="true" sz="3000" spc="-186" strike="noStrike" u="none">
                <a:solidFill>
                  <a:srgbClr val="5E17EB"/>
                </a:solidFill>
                <a:latin typeface="Cinzel Decorative Bold"/>
                <a:ea typeface="Cinzel Decorative Bold"/>
                <a:cs typeface="Cinzel Decorative Bold"/>
                <a:sym typeface="Cinzel Decorative Bold"/>
              </a:rPr>
              <a:t>Composants Clés </a:t>
            </a:r>
          </a:p>
        </p:txBody>
      </p:sp>
      <p:sp>
        <p:nvSpPr>
          <p:cNvPr name="TextBox 7" id="7"/>
          <p:cNvSpPr txBox="true"/>
          <p:nvPr/>
        </p:nvSpPr>
        <p:spPr>
          <a:xfrm rot="0">
            <a:off x="1028700" y="2810978"/>
            <a:ext cx="10774816" cy="1480185"/>
          </a:xfrm>
          <a:prstGeom prst="rect">
            <a:avLst/>
          </a:prstGeom>
        </p:spPr>
        <p:txBody>
          <a:bodyPr anchor="t" rtlCol="false" tIns="0" lIns="0" bIns="0" rIns="0">
            <a:spAutoFit/>
          </a:bodyPr>
          <a:lstStyle/>
          <a:p>
            <a:pPr algn="l" marL="453390" indent="-226695" lvl="1">
              <a:lnSpc>
                <a:spcPts val="2940"/>
              </a:lnSpc>
              <a:spcBef>
                <a:spcPct val="0"/>
              </a:spcBef>
              <a:buFont typeface="Arial"/>
              <a:buChar char="•"/>
            </a:pPr>
            <a:r>
              <a:rPr lang="en-US" sz="2100" spc="-130" strike="noStrike" u="none">
                <a:solidFill>
                  <a:srgbClr val="ED8409"/>
                </a:solidFill>
                <a:latin typeface="Lexend Deca"/>
                <a:ea typeface="Lexend Deca"/>
                <a:cs typeface="Lexend Deca"/>
                <a:sym typeface="Lexend Deca"/>
              </a:rPr>
              <a:t>HDFS</a:t>
            </a:r>
            <a:r>
              <a:rPr lang="en-US" sz="2100" spc="-130" strike="noStrike" u="none">
                <a:solidFill>
                  <a:srgbClr val="000000"/>
                </a:solidFill>
                <a:latin typeface="Lexend Deca"/>
                <a:ea typeface="Lexend Deca"/>
                <a:cs typeface="Lexend Deca"/>
                <a:sym typeface="Lexend Deca"/>
              </a:rPr>
              <a:t> : Stockage distribué des fichiers bruts (23 fichiers CSV, 600-700 lignes chacun).</a:t>
            </a:r>
          </a:p>
          <a:p>
            <a:pPr algn="l" marL="453390" indent="-226695" lvl="1">
              <a:lnSpc>
                <a:spcPts val="2940"/>
              </a:lnSpc>
              <a:spcBef>
                <a:spcPct val="0"/>
              </a:spcBef>
              <a:buFont typeface="Arial"/>
              <a:buChar char="•"/>
            </a:pPr>
            <a:r>
              <a:rPr lang="en-US" sz="2100" spc="-130" strike="noStrike" u="none">
                <a:solidFill>
                  <a:srgbClr val="ED8409"/>
                </a:solidFill>
                <a:latin typeface="Lexend Deca"/>
                <a:ea typeface="Lexend Deca"/>
                <a:cs typeface="Lexend Deca"/>
                <a:sym typeface="Lexend Deca"/>
              </a:rPr>
              <a:t>Spark </a:t>
            </a:r>
            <a:r>
              <a:rPr lang="en-US" sz="2100" spc="-130" strike="noStrike" u="none">
                <a:solidFill>
                  <a:srgbClr val="000000"/>
                </a:solidFill>
                <a:latin typeface="Lexend Deca"/>
                <a:ea typeface="Lexend Deca"/>
                <a:cs typeface="Lexend Deca"/>
                <a:sym typeface="Lexend Deca"/>
              </a:rPr>
              <a:t>: Nettoyage des données, création de vecteurs, clustering DBSCAN.</a:t>
            </a:r>
          </a:p>
          <a:p>
            <a:pPr algn="l" marL="453390" indent="-226695" lvl="1">
              <a:lnSpc>
                <a:spcPts val="2940"/>
              </a:lnSpc>
              <a:spcBef>
                <a:spcPct val="0"/>
              </a:spcBef>
              <a:buFont typeface="Arial"/>
              <a:buChar char="•"/>
            </a:pPr>
            <a:r>
              <a:rPr lang="en-US" sz="2100" spc="-130" strike="noStrike" u="none">
                <a:solidFill>
                  <a:srgbClr val="ED8409"/>
                </a:solidFill>
                <a:latin typeface="Lexend Deca"/>
                <a:ea typeface="Lexend Deca"/>
                <a:cs typeface="Lexend Deca"/>
                <a:sym typeface="Lexend Deca"/>
              </a:rPr>
              <a:t>DBSCAN </a:t>
            </a:r>
            <a:r>
              <a:rPr lang="en-US" sz="2100" spc="-130" strike="noStrike" u="none">
                <a:solidFill>
                  <a:srgbClr val="000000"/>
                </a:solidFill>
                <a:latin typeface="Lexend Deca"/>
                <a:ea typeface="Lexend Deca"/>
                <a:cs typeface="Lexend Deca"/>
                <a:sym typeface="Lexend Deca"/>
              </a:rPr>
              <a:t>: Clustering adaptatif avec détection automatique de eps.</a:t>
            </a:r>
          </a:p>
          <a:p>
            <a:pPr algn="l" marL="453390" indent="-226695" lvl="1">
              <a:lnSpc>
                <a:spcPts val="2940"/>
              </a:lnSpc>
              <a:spcBef>
                <a:spcPct val="0"/>
              </a:spcBef>
              <a:buFont typeface="Arial"/>
              <a:buChar char="•"/>
            </a:pPr>
            <a:r>
              <a:rPr lang="en-US" sz="2100" spc="-130" strike="noStrike" u="none">
                <a:solidFill>
                  <a:srgbClr val="ED8409"/>
                </a:solidFill>
                <a:latin typeface="Lexend Deca"/>
                <a:ea typeface="Lexend Deca"/>
                <a:cs typeface="Lexend Deca"/>
                <a:sym typeface="Lexend Deca"/>
              </a:rPr>
              <a:t>Spark Structured Streaming </a:t>
            </a:r>
            <a:r>
              <a:rPr lang="en-US" sz="2100" spc="-130" strike="noStrike" u="none">
                <a:solidFill>
                  <a:srgbClr val="000000"/>
                </a:solidFill>
                <a:latin typeface="Lexend Deca"/>
                <a:ea typeface="Lexend Deca"/>
                <a:cs typeface="Lexend Deca"/>
                <a:sym typeface="Lexend Deca"/>
              </a:rPr>
              <a:t>: Traitement en temps réel (45s de latence).</a:t>
            </a:r>
          </a:p>
        </p:txBody>
      </p:sp>
      <p:sp>
        <p:nvSpPr>
          <p:cNvPr name="TextBox 8" id="8"/>
          <p:cNvSpPr txBox="true"/>
          <p:nvPr/>
        </p:nvSpPr>
        <p:spPr>
          <a:xfrm rot="0">
            <a:off x="1028700" y="4629150"/>
            <a:ext cx="3469124" cy="514350"/>
          </a:xfrm>
          <a:prstGeom prst="rect">
            <a:avLst/>
          </a:prstGeom>
        </p:spPr>
        <p:txBody>
          <a:bodyPr anchor="t" rtlCol="false" tIns="0" lIns="0" bIns="0" rIns="0">
            <a:spAutoFit/>
          </a:bodyPr>
          <a:lstStyle/>
          <a:p>
            <a:pPr algn="ctr" marL="0" indent="0" lvl="0">
              <a:lnSpc>
                <a:spcPts val="4200"/>
              </a:lnSpc>
              <a:spcBef>
                <a:spcPct val="0"/>
              </a:spcBef>
            </a:pPr>
            <a:r>
              <a:rPr lang="en-US" b="true" sz="3000" spc="-186" strike="noStrike" u="none">
                <a:solidFill>
                  <a:srgbClr val="5E17EB"/>
                </a:solidFill>
                <a:latin typeface="Cinzel Decorative Bold"/>
                <a:ea typeface="Cinzel Decorative Bold"/>
                <a:cs typeface="Cinzel Decorative Bold"/>
                <a:sym typeface="Cinzel Decorative Bold"/>
              </a:rPr>
              <a:t>Flux de Données</a:t>
            </a:r>
          </a:p>
        </p:txBody>
      </p:sp>
      <p:sp>
        <p:nvSpPr>
          <p:cNvPr name="TextBox 9" id="9"/>
          <p:cNvSpPr txBox="true"/>
          <p:nvPr/>
        </p:nvSpPr>
        <p:spPr>
          <a:xfrm rot="0">
            <a:off x="1212895" y="6222552"/>
            <a:ext cx="5203213" cy="2483828"/>
          </a:xfrm>
          <a:prstGeom prst="rect">
            <a:avLst/>
          </a:prstGeom>
        </p:spPr>
        <p:txBody>
          <a:bodyPr anchor="t" rtlCol="false" tIns="0" lIns="0" bIns="0" rIns="0">
            <a:spAutoFit/>
          </a:bodyPr>
          <a:lstStyle/>
          <a:p>
            <a:pPr algn="ctr">
              <a:lnSpc>
                <a:spcPts val="2221"/>
              </a:lnSpc>
              <a:spcBef>
                <a:spcPct val="0"/>
              </a:spcBef>
            </a:pPr>
            <a:r>
              <a:rPr lang="en-US" sz="1586" spc="-98">
                <a:solidFill>
                  <a:srgbClr val="000000"/>
                </a:solidFill>
                <a:latin typeface="Lexend Deca"/>
                <a:ea typeface="Lexend Deca"/>
                <a:cs typeface="Lexend Deca"/>
                <a:sym typeface="Lexend Deca"/>
              </a:rPr>
              <a:t>[Fichiers CSV bruts]  </a:t>
            </a:r>
          </a:p>
          <a:p>
            <a:pPr algn="ctr">
              <a:lnSpc>
                <a:spcPts val="2221"/>
              </a:lnSpc>
              <a:spcBef>
                <a:spcPct val="0"/>
              </a:spcBef>
            </a:pPr>
            <a:r>
              <a:rPr lang="en-US" sz="1586" spc="-98">
                <a:solidFill>
                  <a:srgbClr val="000000"/>
                </a:solidFill>
                <a:latin typeface="Lexend Deca"/>
                <a:ea typeface="Lexend Deca"/>
                <a:cs typeface="Lexend Deca"/>
                <a:sym typeface="Lexend Deca"/>
              </a:rPr>
              <a:t>               ↓ (HDFS)  </a:t>
            </a:r>
          </a:p>
          <a:p>
            <a:pPr algn="ctr">
              <a:lnSpc>
                <a:spcPts val="2221"/>
              </a:lnSpc>
              <a:spcBef>
                <a:spcPct val="0"/>
              </a:spcBef>
            </a:pPr>
            <a:r>
              <a:rPr lang="en-US" sz="1586" spc="-98">
                <a:solidFill>
                  <a:srgbClr val="000000"/>
                </a:solidFill>
                <a:latin typeface="Lexend Deca"/>
                <a:ea typeface="Lexend Deca"/>
                <a:cs typeface="Lexend Deca"/>
                <a:sym typeface="Lexend Deca"/>
              </a:rPr>
              <a:t>[Nettoyage → Suppression NA, filtrage outliers]</a:t>
            </a:r>
          </a:p>
          <a:p>
            <a:pPr algn="ctr">
              <a:lnSpc>
                <a:spcPts val="2221"/>
              </a:lnSpc>
              <a:spcBef>
                <a:spcPct val="0"/>
              </a:spcBef>
            </a:pPr>
            <a:r>
              <a:rPr lang="en-US" sz="1586" spc="-98">
                <a:solidFill>
                  <a:srgbClr val="000000"/>
                </a:solidFill>
                <a:latin typeface="Lexend Deca"/>
                <a:ea typeface="Lexend Deca"/>
                <a:cs typeface="Lexend Deca"/>
                <a:sym typeface="Lexend Deca"/>
              </a:rPr>
              <a:t> ↓  </a:t>
            </a:r>
          </a:p>
          <a:p>
            <a:pPr algn="ctr">
              <a:lnSpc>
                <a:spcPts val="2221"/>
              </a:lnSpc>
              <a:spcBef>
                <a:spcPct val="0"/>
              </a:spcBef>
            </a:pPr>
            <a:r>
              <a:rPr lang="en-US" sz="1586" spc="-98">
                <a:solidFill>
                  <a:srgbClr val="000000"/>
                </a:solidFill>
                <a:latin typeface="Lexend Deca"/>
                <a:ea typeface="Lexend Deca"/>
                <a:cs typeface="Lexend Deca"/>
                <a:sym typeface="Lexend Deca"/>
              </a:rPr>
              <a:t>[Feature Engineering → Moyennes par fichier]  </a:t>
            </a:r>
          </a:p>
          <a:p>
            <a:pPr algn="ctr">
              <a:lnSpc>
                <a:spcPts val="2221"/>
              </a:lnSpc>
              <a:spcBef>
                <a:spcPct val="0"/>
              </a:spcBef>
            </a:pPr>
            <a:r>
              <a:rPr lang="en-US" sz="1586" spc="-98">
                <a:solidFill>
                  <a:srgbClr val="000000"/>
                </a:solidFill>
                <a:latin typeface="Lexend Deca"/>
                <a:ea typeface="Lexend Deca"/>
                <a:cs typeface="Lexend Deca"/>
                <a:sym typeface="Lexend Deca"/>
              </a:rPr>
              <a:t> ↓  </a:t>
            </a:r>
          </a:p>
          <a:p>
            <a:pPr algn="ctr">
              <a:lnSpc>
                <a:spcPts val="2221"/>
              </a:lnSpc>
              <a:spcBef>
                <a:spcPct val="0"/>
              </a:spcBef>
            </a:pPr>
            <a:r>
              <a:rPr lang="en-US" sz="1586" spc="-98">
                <a:solidFill>
                  <a:srgbClr val="000000"/>
                </a:solidFill>
                <a:latin typeface="Lexend Deca"/>
                <a:ea typeface="Lexend Deca"/>
                <a:cs typeface="Lexend Deca"/>
                <a:sym typeface="Lexend Deca"/>
              </a:rPr>
              <a:t>[Clustering DBSCAN → Détection d’anomalies]  </a:t>
            </a:r>
          </a:p>
          <a:p>
            <a:pPr algn="ctr">
              <a:lnSpc>
                <a:spcPts val="2221"/>
              </a:lnSpc>
              <a:spcBef>
                <a:spcPct val="0"/>
              </a:spcBef>
            </a:pPr>
            <a:r>
              <a:rPr lang="en-US" sz="1586" spc="-98">
                <a:solidFill>
                  <a:srgbClr val="000000"/>
                </a:solidFill>
                <a:latin typeface="Lexend Deca"/>
                <a:ea typeface="Lexend Deca"/>
                <a:cs typeface="Lexend Deca"/>
                <a:sym typeface="Lexend Deca"/>
              </a:rPr>
              <a:t> ↓  </a:t>
            </a:r>
          </a:p>
          <a:p>
            <a:pPr algn="ctr">
              <a:lnSpc>
                <a:spcPts val="2221"/>
              </a:lnSpc>
              <a:spcBef>
                <a:spcPct val="0"/>
              </a:spcBef>
            </a:pPr>
            <a:r>
              <a:rPr lang="en-US" sz="1586" spc="-98">
                <a:solidFill>
                  <a:srgbClr val="000000"/>
                </a:solidFill>
                <a:latin typeface="Lexend Deca"/>
                <a:ea typeface="Lexend Deca"/>
                <a:cs typeface="Lexend Deca"/>
                <a:sym typeface="Lexend Deca"/>
              </a:rPr>
              <a:t>[Streaming → Simulation de flux avec bruit Gaussien]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502723" cy="4114800"/>
          </a:xfrm>
          <a:custGeom>
            <a:avLst/>
            <a:gdLst/>
            <a:ahLst/>
            <a:cxnLst/>
            <a:rect r="r" b="b" t="t" l="l"/>
            <a:pathLst>
              <a:path h="4114800" w="3502723">
                <a:moveTo>
                  <a:pt x="0" y="0"/>
                </a:moveTo>
                <a:lnTo>
                  <a:pt x="3502723" y="0"/>
                </a:lnTo>
                <a:lnTo>
                  <a:pt x="350272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60906" y="3691923"/>
            <a:ext cx="7907012" cy="4744207"/>
          </a:xfrm>
          <a:custGeom>
            <a:avLst/>
            <a:gdLst/>
            <a:ahLst/>
            <a:cxnLst/>
            <a:rect r="r" b="b" t="t" l="l"/>
            <a:pathLst>
              <a:path h="4744207" w="7907012">
                <a:moveTo>
                  <a:pt x="0" y="0"/>
                </a:moveTo>
                <a:lnTo>
                  <a:pt x="7907012" y="0"/>
                </a:lnTo>
                <a:lnTo>
                  <a:pt x="7907012" y="4744207"/>
                </a:lnTo>
                <a:lnTo>
                  <a:pt x="0" y="4744207"/>
                </a:lnTo>
                <a:lnTo>
                  <a:pt x="0" y="0"/>
                </a:lnTo>
                <a:close/>
              </a:path>
            </a:pathLst>
          </a:custGeom>
          <a:blipFill>
            <a:blip r:embed="rId4"/>
            <a:stretch>
              <a:fillRect l="0" t="0" r="0" b="0"/>
            </a:stretch>
          </a:blipFill>
        </p:spPr>
      </p:sp>
      <p:sp>
        <p:nvSpPr>
          <p:cNvPr name="TextBox 4" id="4"/>
          <p:cNvSpPr txBox="true"/>
          <p:nvPr/>
        </p:nvSpPr>
        <p:spPr>
          <a:xfrm rot="0">
            <a:off x="1489638" y="2893695"/>
            <a:ext cx="8891350" cy="4526915"/>
          </a:xfrm>
          <a:prstGeom prst="rect">
            <a:avLst/>
          </a:prstGeom>
        </p:spPr>
        <p:txBody>
          <a:bodyPr anchor="t" rtlCol="false" tIns="0" lIns="0" bIns="0" rIns="0">
            <a:spAutoFit/>
          </a:bodyPr>
          <a:lstStyle/>
          <a:p>
            <a:pPr algn="l">
              <a:lnSpc>
                <a:spcPts val="3079"/>
              </a:lnSpc>
            </a:pPr>
            <a:r>
              <a:rPr lang="en-US" sz="2199" spc="-136" strike="noStrike" u="none">
                <a:solidFill>
                  <a:srgbClr val="ED8409"/>
                </a:solidFill>
                <a:latin typeface="League Spartan"/>
                <a:ea typeface="League Spartan"/>
                <a:cs typeface="League Spartan"/>
                <a:sym typeface="League Spartan"/>
              </a:rPr>
              <a:t>Nettoyage :</a:t>
            </a:r>
          </a:p>
          <a:p>
            <a:pPr algn="l" marL="453390" indent="-226695" lvl="1">
              <a:lnSpc>
                <a:spcPts val="2940"/>
              </a:lnSpc>
              <a:spcBef>
                <a:spcPct val="0"/>
              </a:spcBef>
              <a:buFont typeface="Arial"/>
              <a:buChar char="•"/>
            </a:pPr>
            <a:r>
              <a:rPr lang="en-US" sz="2100" spc="-130" strike="noStrike" u="none">
                <a:solidFill>
                  <a:srgbClr val="000000"/>
                </a:solidFill>
                <a:latin typeface="Lexend Deca"/>
                <a:ea typeface="Lexend Deca"/>
                <a:cs typeface="Lexend Deca"/>
                <a:sym typeface="Lexend Deca"/>
              </a:rPr>
              <a:t>Suppression des lignes incomplètes (</a:t>
            </a:r>
            <a:r>
              <a:rPr lang="en-US" sz="2100" spc="-130" strike="noStrike">
                <a:solidFill>
                  <a:srgbClr val="387EB8"/>
                </a:solidFill>
                <a:latin typeface="Lexend Deca"/>
                <a:ea typeface="Lexend Deca"/>
                <a:cs typeface="Lexend Deca"/>
                <a:sym typeface="Lexend Deca"/>
              </a:rPr>
              <a:t> df.na.drop() </a:t>
            </a:r>
            <a:r>
              <a:rPr lang="en-US" sz="2100" spc="-130" strike="noStrike" u="none">
                <a:solidFill>
                  <a:srgbClr val="000000"/>
                </a:solidFill>
                <a:latin typeface="Lexend Deca"/>
                <a:ea typeface="Lexend Deca"/>
                <a:cs typeface="Lexend Deca"/>
                <a:sym typeface="Lexend Deca"/>
              </a:rPr>
              <a:t>).</a:t>
            </a:r>
          </a:p>
          <a:p>
            <a:pPr algn="l" marL="453390" indent="-226695" lvl="1">
              <a:lnSpc>
                <a:spcPts val="2940"/>
              </a:lnSpc>
              <a:spcBef>
                <a:spcPct val="0"/>
              </a:spcBef>
              <a:buFont typeface="Arial"/>
              <a:buChar char="•"/>
            </a:pPr>
            <a:r>
              <a:rPr lang="en-US" sz="2100" spc="-130" strike="noStrike" u="none">
                <a:solidFill>
                  <a:srgbClr val="000000"/>
                </a:solidFill>
                <a:latin typeface="Lexend Deca"/>
                <a:ea typeface="Lexend Deca"/>
                <a:cs typeface="Lexend Deca"/>
                <a:sym typeface="Lexend Deca"/>
              </a:rPr>
              <a:t>Filtrage des valeurs extrêmes (*plages dynamiques via quantiles 1%-99%*).</a:t>
            </a:r>
          </a:p>
          <a:p>
            <a:pPr algn="l">
              <a:lnSpc>
                <a:spcPts val="3079"/>
              </a:lnSpc>
            </a:pPr>
            <a:r>
              <a:rPr lang="en-US" sz="2199" spc="-136" strike="noStrike" u="none">
                <a:solidFill>
                  <a:srgbClr val="ED8409"/>
                </a:solidFill>
                <a:latin typeface="League Spartan"/>
                <a:ea typeface="League Spartan"/>
                <a:cs typeface="League Spartan"/>
                <a:sym typeface="League Spartan"/>
              </a:rPr>
              <a:t>Feature Engineering :</a:t>
            </a:r>
          </a:p>
          <a:p>
            <a:pPr algn="l" marL="453390" indent="-226695" lvl="1">
              <a:lnSpc>
                <a:spcPts val="2940"/>
              </a:lnSpc>
              <a:spcBef>
                <a:spcPct val="0"/>
              </a:spcBef>
              <a:buFont typeface="Arial"/>
              <a:buChar char="•"/>
            </a:pPr>
            <a:r>
              <a:rPr lang="en-US" sz="2100" spc="-130" strike="noStrike" u="none">
                <a:solidFill>
                  <a:srgbClr val="000000"/>
                </a:solidFill>
                <a:latin typeface="Lexend Deca"/>
                <a:ea typeface="Lexend Deca"/>
                <a:cs typeface="Lexend Deca"/>
                <a:sym typeface="Lexend Deca"/>
              </a:rPr>
              <a:t>Agrégation des moyennes par fichier (20 colonnes → 20 features).</a:t>
            </a:r>
          </a:p>
          <a:p>
            <a:pPr algn="l" marL="453390" indent="-226695" lvl="1">
              <a:lnSpc>
                <a:spcPts val="2940"/>
              </a:lnSpc>
              <a:spcBef>
                <a:spcPct val="0"/>
              </a:spcBef>
              <a:buFont typeface="Arial"/>
              <a:buChar char="•"/>
            </a:pPr>
            <a:r>
              <a:rPr lang="en-US" sz="2100" spc="-130" strike="noStrike" u="none">
                <a:solidFill>
                  <a:srgbClr val="000000"/>
                </a:solidFill>
                <a:latin typeface="Lexend Deca"/>
                <a:ea typeface="Lexend Deca"/>
                <a:cs typeface="Lexend Deca"/>
                <a:sym typeface="Lexend Deca"/>
              </a:rPr>
              <a:t>Utilisation de VectorAssembler pour créer des vecteurs ML.</a:t>
            </a:r>
          </a:p>
          <a:p>
            <a:pPr algn="l">
              <a:lnSpc>
                <a:spcPts val="3079"/>
              </a:lnSpc>
            </a:pPr>
            <a:r>
              <a:rPr lang="en-US" sz="2199" spc="-136" strike="noStrike" u="none">
                <a:solidFill>
                  <a:srgbClr val="ED8409"/>
                </a:solidFill>
                <a:latin typeface="League Spartan"/>
                <a:ea typeface="League Spartan"/>
                <a:cs typeface="League Spartan"/>
                <a:sym typeface="League Spartan"/>
              </a:rPr>
              <a:t>Clustering DBSCAN :</a:t>
            </a:r>
          </a:p>
          <a:p>
            <a:pPr algn="l" marL="453390" indent="-226695" lvl="1">
              <a:lnSpc>
                <a:spcPts val="2940"/>
              </a:lnSpc>
              <a:spcBef>
                <a:spcPct val="0"/>
              </a:spcBef>
              <a:buFont typeface="Arial"/>
              <a:buChar char="•"/>
            </a:pPr>
            <a:r>
              <a:rPr lang="en-US" sz="2100" spc="-130" strike="noStrike" u="none">
                <a:solidFill>
                  <a:srgbClr val="000000"/>
                </a:solidFill>
                <a:latin typeface="Lexend Deca"/>
                <a:ea typeface="Lexend Deca"/>
                <a:cs typeface="Lexend Deca"/>
                <a:sym typeface="Lexend Deca"/>
              </a:rPr>
              <a:t>Normalisation avec StandardScaler (moyenne=0, écart-type=1).</a:t>
            </a:r>
          </a:p>
          <a:p>
            <a:pPr algn="l" marL="453390" indent="-226695" lvl="1">
              <a:lnSpc>
                <a:spcPts val="2940"/>
              </a:lnSpc>
              <a:spcBef>
                <a:spcPct val="0"/>
              </a:spcBef>
              <a:buFont typeface="Arial"/>
              <a:buChar char="•"/>
            </a:pPr>
            <a:r>
              <a:rPr lang="en-US" sz="2100" spc="-130" strike="noStrike" u="none">
                <a:solidFill>
                  <a:srgbClr val="000000"/>
                </a:solidFill>
                <a:latin typeface="Lexend Deca"/>
                <a:ea typeface="Lexend Deca"/>
                <a:cs typeface="Lexend Deca"/>
                <a:sym typeface="Lexend Deca"/>
              </a:rPr>
              <a:t>Détection automatique de eps via la méthode du coude (KneeLocator).</a:t>
            </a:r>
          </a:p>
          <a:p>
            <a:pPr algn="l">
              <a:lnSpc>
                <a:spcPts val="3079"/>
              </a:lnSpc>
            </a:pPr>
            <a:r>
              <a:rPr lang="en-US" sz="2199" spc="-136" strike="noStrike" u="none">
                <a:solidFill>
                  <a:srgbClr val="ED8409"/>
                </a:solidFill>
                <a:latin typeface="League Spartan"/>
                <a:ea typeface="League Spartan"/>
                <a:cs typeface="League Spartan"/>
                <a:sym typeface="League Spartan"/>
              </a:rPr>
              <a:t>Streaming :</a:t>
            </a:r>
          </a:p>
          <a:p>
            <a:pPr algn="l" marL="453390" indent="-226695" lvl="1">
              <a:lnSpc>
                <a:spcPts val="2940"/>
              </a:lnSpc>
              <a:spcBef>
                <a:spcPct val="0"/>
              </a:spcBef>
              <a:buFont typeface="Arial"/>
              <a:buChar char="•"/>
            </a:pPr>
            <a:r>
              <a:rPr lang="en-US" sz="2100" spc="-130" strike="noStrike" u="none">
                <a:solidFill>
                  <a:srgbClr val="000000"/>
                </a:solidFill>
                <a:latin typeface="Lexend Deca"/>
                <a:ea typeface="Lexend Deca"/>
                <a:cs typeface="Lexend Deca"/>
                <a:sym typeface="Lexend Deca"/>
              </a:rPr>
              <a:t>Simulation de flux avec bruit Gaussien (2% d’écart-type).</a:t>
            </a:r>
          </a:p>
          <a:p>
            <a:pPr algn="l" marL="453390" indent="-226695" lvl="1">
              <a:lnSpc>
                <a:spcPts val="2940"/>
              </a:lnSpc>
              <a:spcBef>
                <a:spcPct val="0"/>
              </a:spcBef>
              <a:buFont typeface="Arial"/>
              <a:buChar char="•"/>
            </a:pPr>
            <a:r>
              <a:rPr lang="en-US" sz="2100" spc="-130" strike="noStrike" u="none">
                <a:solidFill>
                  <a:srgbClr val="000000"/>
                </a:solidFill>
                <a:latin typeface="Lexend Deca"/>
                <a:ea typeface="Lexend Deca"/>
                <a:cs typeface="Lexend Deca"/>
                <a:sym typeface="Lexend Deca"/>
              </a:rPr>
              <a:t>Micro-batches traités toutes les 45s.</a:t>
            </a:r>
          </a:p>
        </p:txBody>
      </p:sp>
      <p:sp>
        <p:nvSpPr>
          <p:cNvPr name="Freeform 5" id="5"/>
          <p:cNvSpPr/>
          <p:nvPr/>
        </p:nvSpPr>
        <p:spPr>
          <a:xfrm flipH="false" flipV="false" rot="0">
            <a:off x="16487777" y="291485"/>
            <a:ext cx="1474430" cy="1474430"/>
          </a:xfrm>
          <a:custGeom>
            <a:avLst/>
            <a:gdLst/>
            <a:ahLst/>
            <a:cxnLst/>
            <a:rect r="r" b="b" t="t" l="l"/>
            <a:pathLst>
              <a:path h="1474430" w="1474430">
                <a:moveTo>
                  <a:pt x="0" y="0"/>
                </a:moveTo>
                <a:lnTo>
                  <a:pt x="1474430" y="0"/>
                </a:lnTo>
                <a:lnTo>
                  <a:pt x="1474430" y="1474430"/>
                </a:lnTo>
                <a:lnTo>
                  <a:pt x="0" y="1474430"/>
                </a:lnTo>
                <a:lnTo>
                  <a:pt x="0" y="0"/>
                </a:lnTo>
                <a:close/>
              </a:path>
            </a:pathLst>
          </a:custGeom>
          <a:blipFill>
            <a:blip r:embed="rId5"/>
            <a:stretch>
              <a:fillRect l="0" t="0" r="0" b="0"/>
            </a:stretch>
          </a:blipFill>
        </p:spPr>
      </p:sp>
      <p:sp>
        <p:nvSpPr>
          <p:cNvPr name="Freeform 6" id="6"/>
          <p:cNvSpPr/>
          <p:nvPr/>
        </p:nvSpPr>
        <p:spPr>
          <a:xfrm flipH="false" flipV="false" rot="0">
            <a:off x="16487777" y="257177"/>
            <a:ext cx="1543046" cy="1543046"/>
          </a:xfrm>
          <a:custGeom>
            <a:avLst/>
            <a:gdLst/>
            <a:ahLst/>
            <a:cxnLst/>
            <a:rect r="r" b="b" t="t" l="l"/>
            <a:pathLst>
              <a:path h="1543046" w="1543046">
                <a:moveTo>
                  <a:pt x="0" y="0"/>
                </a:moveTo>
                <a:lnTo>
                  <a:pt x="1543046" y="0"/>
                </a:lnTo>
                <a:lnTo>
                  <a:pt x="1543046" y="1543046"/>
                </a:lnTo>
                <a:lnTo>
                  <a:pt x="0" y="15430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29802" y="986658"/>
            <a:ext cx="10346598" cy="981117"/>
          </a:xfrm>
          <a:prstGeom prst="rect">
            <a:avLst/>
          </a:prstGeom>
        </p:spPr>
        <p:txBody>
          <a:bodyPr anchor="t" rtlCol="false" tIns="0" lIns="0" bIns="0" rIns="0">
            <a:spAutoFit/>
          </a:bodyPr>
          <a:lstStyle/>
          <a:p>
            <a:pPr algn="l" marL="0" indent="0" lvl="0">
              <a:lnSpc>
                <a:spcPts val="7276"/>
              </a:lnSpc>
              <a:spcBef>
                <a:spcPct val="0"/>
              </a:spcBef>
            </a:pPr>
            <a:r>
              <a:rPr lang="en-US" sz="7501">
                <a:solidFill>
                  <a:srgbClr val="000000"/>
                </a:solidFill>
                <a:latin typeface="Etna Sans Serif"/>
                <a:ea typeface="Etna Sans Serif"/>
                <a:cs typeface="Etna Sans Serif"/>
                <a:sym typeface="Etna Sans Serif"/>
              </a:rPr>
              <a:t>É</a:t>
            </a:r>
            <a:r>
              <a:rPr lang="en-US" sz="7501" strike="noStrike" u="none">
                <a:solidFill>
                  <a:srgbClr val="000000"/>
                </a:solidFill>
                <a:latin typeface="Etna Sans Serif"/>
                <a:ea typeface="Etna Sans Serif"/>
                <a:cs typeface="Etna Sans Serif"/>
                <a:sym typeface="Etna Sans Serif"/>
              </a:rPr>
              <a:t>t</a:t>
            </a:r>
            <a:r>
              <a:rPr lang="en-US" sz="7501" strike="noStrike" u="none">
                <a:solidFill>
                  <a:srgbClr val="000000"/>
                </a:solidFill>
                <a:latin typeface="Etna Sans Serif"/>
                <a:ea typeface="Etna Sans Serif"/>
                <a:cs typeface="Etna Sans Serif"/>
                <a:sym typeface="Etna Sans Serif"/>
              </a:rPr>
              <a:t>ap</a:t>
            </a:r>
            <a:r>
              <a:rPr lang="en-US" sz="7501" strike="noStrike" u="none">
                <a:solidFill>
                  <a:srgbClr val="000000"/>
                </a:solidFill>
                <a:latin typeface="Etna Sans Serif"/>
                <a:ea typeface="Etna Sans Serif"/>
                <a:cs typeface="Etna Sans Serif"/>
                <a:sym typeface="Etna Sans Serif"/>
              </a:rPr>
              <a:t>e</a:t>
            </a:r>
            <a:r>
              <a:rPr lang="en-US" sz="7501" strike="noStrike" u="none">
                <a:solidFill>
                  <a:srgbClr val="000000"/>
                </a:solidFill>
                <a:latin typeface="Etna Sans Serif"/>
                <a:ea typeface="Etna Sans Serif"/>
                <a:cs typeface="Etna Sans Serif"/>
                <a:sym typeface="Etna Sans Serif"/>
              </a:rPr>
              <a:t>s</a:t>
            </a:r>
            <a:r>
              <a:rPr lang="en-US" sz="7501" strike="noStrike" u="none">
                <a:solidFill>
                  <a:srgbClr val="000000"/>
                </a:solidFill>
                <a:latin typeface="Etna Sans Serif"/>
                <a:ea typeface="Etna Sans Serif"/>
                <a:cs typeface="Etna Sans Serif"/>
                <a:sym typeface="Etna Sans Serif"/>
              </a:rPr>
              <a:t> </a:t>
            </a:r>
            <a:r>
              <a:rPr lang="en-US" sz="7501" strike="noStrike" u="none">
                <a:solidFill>
                  <a:srgbClr val="000000"/>
                </a:solidFill>
                <a:latin typeface="Etna Sans Serif"/>
                <a:ea typeface="Etna Sans Serif"/>
                <a:cs typeface="Etna Sans Serif"/>
                <a:sym typeface="Etna Sans Serif"/>
              </a:rPr>
              <a:t>C</a:t>
            </a:r>
            <a:r>
              <a:rPr lang="en-US" sz="7501" strike="noStrike" u="none">
                <a:solidFill>
                  <a:srgbClr val="000000"/>
                </a:solidFill>
                <a:latin typeface="Etna Sans Serif"/>
                <a:ea typeface="Etna Sans Serif"/>
                <a:cs typeface="Etna Sans Serif"/>
                <a:sym typeface="Etna Sans Serif"/>
              </a:rPr>
              <a:t>l</a:t>
            </a:r>
            <a:r>
              <a:rPr lang="en-US" sz="7501" strike="noStrike" u="none">
                <a:solidFill>
                  <a:srgbClr val="000000"/>
                </a:solidFill>
                <a:latin typeface="Etna Sans Serif"/>
                <a:ea typeface="Etna Sans Serif"/>
                <a:cs typeface="Etna Sans Serif"/>
                <a:sym typeface="Etna Sans Serif"/>
              </a:rPr>
              <a:t>és du Pipe</a:t>
            </a:r>
            <a:r>
              <a:rPr lang="en-US" sz="7501" strike="noStrike" u="none">
                <a:solidFill>
                  <a:srgbClr val="000000"/>
                </a:solidFill>
                <a:latin typeface="Etna Sans Serif"/>
                <a:ea typeface="Etna Sans Serif"/>
                <a:cs typeface="Etna Sans Serif"/>
                <a:sym typeface="Etna Sans Serif"/>
              </a:rPr>
              <a:t>l</a:t>
            </a:r>
            <a:r>
              <a:rPr lang="en-US" sz="7501" strike="noStrike" u="none">
                <a:solidFill>
                  <a:srgbClr val="000000"/>
                </a:solidFill>
                <a:latin typeface="Etna Sans Serif"/>
                <a:ea typeface="Etna Sans Serif"/>
                <a:cs typeface="Etna Sans Serif"/>
                <a:sym typeface="Etna Sans Serif"/>
              </a:rPr>
              <a:t>in</a:t>
            </a:r>
            <a:r>
              <a:rPr lang="en-US" sz="7501" strike="noStrike" u="none">
                <a:solidFill>
                  <a:srgbClr val="000000"/>
                </a:solidFill>
                <a:latin typeface="Etna Sans Serif"/>
                <a:ea typeface="Etna Sans Serif"/>
                <a:cs typeface="Etna Sans Serif"/>
                <a:sym typeface="Etna Sans Serif"/>
              </a:rPr>
              <a:t>e</a:t>
            </a:r>
          </a:p>
        </p:txBody>
      </p:sp>
      <p:sp>
        <p:nvSpPr>
          <p:cNvPr name="TextBox 8" id="8"/>
          <p:cNvSpPr txBox="true"/>
          <p:nvPr/>
        </p:nvSpPr>
        <p:spPr>
          <a:xfrm rot="0">
            <a:off x="929802" y="2168797"/>
            <a:ext cx="2297906" cy="514350"/>
          </a:xfrm>
          <a:prstGeom prst="rect">
            <a:avLst/>
          </a:prstGeom>
        </p:spPr>
        <p:txBody>
          <a:bodyPr anchor="t" rtlCol="false" tIns="0" lIns="0" bIns="0" rIns="0">
            <a:spAutoFit/>
          </a:bodyPr>
          <a:lstStyle/>
          <a:p>
            <a:pPr algn="ctr" marL="0" indent="0" lvl="0">
              <a:lnSpc>
                <a:spcPts val="4200"/>
              </a:lnSpc>
              <a:spcBef>
                <a:spcPct val="0"/>
              </a:spcBef>
            </a:pPr>
            <a:r>
              <a:rPr lang="en-US" b="true" sz="3000" spc="-186" strike="noStrike" u="none">
                <a:solidFill>
                  <a:srgbClr val="5E17EB"/>
                </a:solidFill>
                <a:latin typeface="Cinzel Decorative Bold"/>
                <a:ea typeface="Cinzel Decorative Bold"/>
                <a:cs typeface="Cinzel Decorative Bold"/>
                <a:sym typeface="Cinzel Decorative Bold"/>
              </a:rPr>
              <a:t>Contenu</a:t>
            </a:r>
            <a:r>
              <a:rPr lang="en-US" b="true" sz="3000" spc="-186" strike="noStrike" u="none">
                <a:solidFill>
                  <a:srgbClr val="5E17EB"/>
                </a:solidFill>
                <a:latin typeface="Cinzel Decorative Bold"/>
                <a:ea typeface="Cinzel Decorative Bold"/>
                <a:cs typeface="Cinzel Decorative Bold"/>
                <a:sym typeface="Cinzel Decorative Bold"/>
              </a:rPr>
              <a:t> :   </a:t>
            </a:r>
          </a:p>
        </p:txBody>
      </p:sp>
      <p:sp>
        <p:nvSpPr>
          <p:cNvPr name="TextBox 9" id="9"/>
          <p:cNvSpPr txBox="true"/>
          <p:nvPr/>
        </p:nvSpPr>
        <p:spPr>
          <a:xfrm rot="0">
            <a:off x="929802" y="7780582"/>
            <a:ext cx="3453765" cy="514350"/>
          </a:xfrm>
          <a:prstGeom prst="rect">
            <a:avLst/>
          </a:prstGeom>
        </p:spPr>
        <p:txBody>
          <a:bodyPr anchor="t" rtlCol="false" tIns="0" lIns="0" bIns="0" rIns="0">
            <a:spAutoFit/>
          </a:bodyPr>
          <a:lstStyle/>
          <a:p>
            <a:pPr algn="ctr" marL="0" indent="0" lvl="0">
              <a:lnSpc>
                <a:spcPts val="4200"/>
              </a:lnSpc>
              <a:spcBef>
                <a:spcPct val="0"/>
              </a:spcBef>
            </a:pPr>
            <a:r>
              <a:rPr lang="en-US" b="true" sz="3000" spc="-186" strike="noStrike" u="none">
                <a:solidFill>
                  <a:srgbClr val="5E17EB"/>
                </a:solidFill>
                <a:latin typeface="Cinzel Decorative Bold"/>
                <a:ea typeface="Cinzel Decorative Bold"/>
                <a:cs typeface="Cinzel Decorative Bold"/>
                <a:sym typeface="Cinzel Decorative Bold"/>
              </a:rPr>
              <a:t>Extrait de Code :</a:t>
            </a:r>
          </a:p>
        </p:txBody>
      </p:sp>
      <p:sp>
        <p:nvSpPr>
          <p:cNvPr name="TextBox 10" id="10"/>
          <p:cNvSpPr txBox="true"/>
          <p:nvPr/>
        </p:nvSpPr>
        <p:spPr>
          <a:xfrm rot="0">
            <a:off x="1489638" y="8675932"/>
            <a:ext cx="11807785" cy="763269"/>
          </a:xfrm>
          <a:prstGeom prst="rect">
            <a:avLst/>
          </a:prstGeom>
        </p:spPr>
        <p:txBody>
          <a:bodyPr anchor="t" rtlCol="false" tIns="0" lIns="0" bIns="0" rIns="0">
            <a:spAutoFit/>
          </a:bodyPr>
          <a:lstStyle/>
          <a:p>
            <a:pPr algn="l">
              <a:lnSpc>
                <a:spcPts val="3080"/>
              </a:lnSpc>
              <a:spcBef>
                <a:spcPct val="0"/>
              </a:spcBef>
            </a:pPr>
            <a:r>
              <a:rPr lang="en-US" sz="2200" spc="-136">
                <a:solidFill>
                  <a:srgbClr val="000000"/>
                </a:solidFill>
                <a:latin typeface="Lexend Deca"/>
                <a:ea typeface="Lexend Deca"/>
                <a:cs typeface="Lexend Deca"/>
                <a:sym typeface="Lexend Deca"/>
              </a:rPr>
              <a:t>kneedle = KneeLocator(range(len(k_distances)), k_distances, curve='convex', direction='increasing')</a:t>
            </a:r>
          </a:p>
          <a:p>
            <a:pPr algn="l">
              <a:lnSpc>
                <a:spcPts val="3080"/>
              </a:lnSpc>
              <a:spcBef>
                <a:spcPct val="0"/>
              </a:spcBef>
            </a:pPr>
            <a:r>
              <a:rPr lang="en-US" sz="2200" spc="-136">
                <a:solidFill>
                  <a:srgbClr val="000000"/>
                </a:solidFill>
                <a:latin typeface="Lexend Deca"/>
                <a:ea typeface="Lexend Deca"/>
                <a:cs typeface="Lexend Deca"/>
                <a:sym typeface="Lexend Deca"/>
              </a:rPr>
              <a:t>optimal_eps = k_distances[kneedle.knee] if kneedle.knee is not None else 0.5</a:t>
            </a:r>
          </a:p>
        </p:txBody>
      </p:sp>
      <p:sp>
        <p:nvSpPr>
          <p:cNvPr name="TextBox 11" id="11"/>
          <p:cNvSpPr txBox="true"/>
          <p:nvPr/>
        </p:nvSpPr>
        <p:spPr>
          <a:xfrm rot="0">
            <a:off x="4584023" y="7867895"/>
            <a:ext cx="6274118" cy="349249"/>
          </a:xfrm>
          <a:prstGeom prst="rect">
            <a:avLst/>
          </a:prstGeom>
        </p:spPr>
        <p:txBody>
          <a:bodyPr anchor="t" rtlCol="false" tIns="0" lIns="0" bIns="0" rIns="0">
            <a:spAutoFit/>
          </a:bodyPr>
          <a:lstStyle/>
          <a:p>
            <a:pPr algn="ctr">
              <a:lnSpc>
                <a:spcPts val="2800"/>
              </a:lnSpc>
              <a:spcBef>
                <a:spcPct val="0"/>
              </a:spcBef>
            </a:pPr>
            <a:r>
              <a:rPr lang="en-US" sz="2000" spc="-124">
                <a:solidFill>
                  <a:srgbClr val="000000"/>
                </a:solidFill>
                <a:latin typeface="Lexend Deca"/>
                <a:ea typeface="Lexend Deca"/>
                <a:cs typeface="Lexend Deca"/>
                <a:sym typeface="Lexend Deca"/>
              </a:rPr>
              <a:t>Détection automatique du "coude" (knee) pour choisir eps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952750"/>
          <a:ext cx="7898363" cy="6305550"/>
        </p:xfrm>
        <a:graphic>
          <a:graphicData uri="http://schemas.openxmlformats.org/drawingml/2006/table">
            <a:tbl>
              <a:tblPr/>
              <a:tblGrid>
                <a:gridCol w="4060299"/>
                <a:gridCol w="3838064"/>
              </a:tblGrid>
              <a:tr h="900793">
                <a:tc>
                  <a:txBody>
                    <a:bodyPr anchor="t" rtlCol="false"/>
                    <a:lstStyle/>
                    <a:p>
                      <a:pPr algn="ctr">
                        <a:lnSpc>
                          <a:spcPts val="2940"/>
                        </a:lnSpc>
                        <a:defRPr/>
                      </a:pPr>
                      <a:r>
                        <a:rPr lang="en-US" sz="2100">
                          <a:solidFill>
                            <a:srgbClr val="000000"/>
                          </a:solidFill>
                          <a:latin typeface="Lexend Deca"/>
                          <a:ea typeface="Lexend Deca"/>
                          <a:cs typeface="Lexend Deca"/>
                          <a:sym typeface="Lexend Deca"/>
                        </a:rPr>
                        <a:t>Fichiers analysés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Lexend Deca"/>
                          <a:ea typeface="Lexend Deca"/>
                          <a:cs typeface="Lexend Deca"/>
                          <a:sym typeface="Lexend Deca"/>
                        </a:rPr>
                        <a:t>23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00793">
                <a:tc>
                  <a:txBody>
                    <a:bodyPr anchor="t" rtlCol="false"/>
                    <a:lstStyle/>
                    <a:p>
                      <a:pPr algn="ctr">
                        <a:lnSpc>
                          <a:spcPts val="2940"/>
                        </a:lnSpc>
                        <a:defRPr/>
                      </a:pPr>
                      <a:r>
                        <a:rPr lang="en-US" sz="2100">
                          <a:solidFill>
                            <a:srgbClr val="000000"/>
                          </a:solidFill>
                          <a:latin typeface="Lexend Deca"/>
                          <a:ea typeface="Lexend Deca"/>
                          <a:cs typeface="Lexend Deca"/>
                          <a:sym typeface="Lexend Deca"/>
                        </a:rPr>
                        <a:t>Anomalies détectées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Lexend Deca"/>
                          <a:ea typeface="Lexend Deca"/>
                          <a:cs typeface="Lexend Deca"/>
                          <a:sym typeface="Lexend Deca"/>
                        </a:rPr>
                        <a:t>3 (13.04%)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00793">
                <a:tc>
                  <a:txBody>
                    <a:bodyPr anchor="t" rtlCol="false"/>
                    <a:lstStyle/>
                    <a:p>
                      <a:pPr algn="ctr">
                        <a:lnSpc>
                          <a:spcPts val="2940"/>
                        </a:lnSpc>
                        <a:defRPr/>
                      </a:pPr>
                      <a:r>
                        <a:rPr lang="en-US" sz="2100">
                          <a:solidFill>
                            <a:srgbClr val="000000"/>
                          </a:solidFill>
                          <a:latin typeface="Lexend Deca"/>
                          <a:ea typeface="Lexend Deca"/>
                          <a:cs typeface="Lexend Deca"/>
                          <a:sym typeface="Lexend Deca"/>
                        </a:rPr>
                        <a:t>Temps moyen de clustering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Lexend Deca"/>
                          <a:ea typeface="Lexend Deca"/>
                          <a:cs typeface="Lexend Deca"/>
                          <a:sym typeface="Lexend Deca"/>
                        </a:rPr>
                        <a:t>2.1 min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00793">
                <a:tc rowSpan="4">
                  <a:txBody>
                    <a:bodyPr anchor="t" rtlCol="false"/>
                    <a:lstStyle/>
                    <a:p>
                      <a:pPr algn="ctr">
                        <a:lnSpc>
                          <a:spcPts val="2940"/>
                        </a:lnSpc>
                        <a:defRPr/>
                      </a:pPr>
                      <a:r>
                        <a:rPr lang="en-US" sz="2100">
                          <a:solidFill>
                            <a:srgbClr val="000000"/>
                          </a:solidFill>
                          <a:latin typeface="Lexend Deca"/>
                          <a:ea typeface="Lexend Deca"/>
                          <a:cs typeface="Lexend Deca"/>
                          <a:sym typeface="Lexend Deca"/>
                        </a:rPr>
                        <a:t>Répartition des clusters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Lexend Deca"/>
                          <a:ea typeface="Lexend Deca"/>
                          <a:cs typeface="Lexend Deca"/>
                          <a:sym typeface="Lexend Deca"/>
                        </a:rPr>
                        <a:t>Cluster 0 : 9 fichiers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00793">
                <a:tc vMerge="true">
                  <a:txBody>
                    <a:bodyPr anchor="t" rtlCol="false"/>
                    <a:lstStyle/>
                    <a:p>
                      <a:pPr algn="ctr">
                        <a:lnSpc>
                          <a:spcPts val="2940"/>
                        </a:lnSpc>
                        <a:defRPr/>
                      </a:pPr>
                      <a:r>
                        <a:rPr lang="en-US" sz="2100">
                          <a:solidFill>
                            <a:srgbClr val="000000"/>
                          </a:solidFill>
                          <a:latin typeface="Lexend Deca"/>
                          <a:ea typeface="Lexend Deca"/>
                          <a:cs typeface="Lexend Deca"/>
                          <a:sym typeface="Lexend Deca"/>
                        </a:rPr>
                        <a:t>Répartition des clusters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Lexend Deca"/>
                          <a:ea typeface="Lexend Deca"/>
                          <a:cs typeface="Lexend Deca"/>
                          <a:sym typeface="Lexend Deca"/>
                        </a:rPr>
                        <a:t>Cluster 1 : 7 fichiers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00793">
                <a:tc vMerge="true">
                  <a:txBody>
                    <a:bodyPr anchor="t" rtlCol="false"/>
                    <a:lstStyle/>
                    <a:p>
                      <a:pPr algn="ctr">
                        <a:lnSpc>
                          <a:spcPts val="2940"/>
                        </a:lnSpc>
                        <a:defRPr/>
                      </a:pPr>
                      <a:r>
                        <a:rPr lang="en-US" sz="2100">
                          <a:solidFill>
                            <a:srgbClr val="000000"/>
                          </a:solidFill>
                          <a:latin typeface="Lexend Deca"/>
                          <a:ea typeface="Lexend Deca"/>
                          <a:cs typeface="Lexend Deca"/>
                          <a:sym typeface="Lexend Deca"/>
                        </a:rPr>
                        <a:t>Répartition des clusters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Lexend Deca"/>
                          <a:ea typeface="Lexend Deca"/>
                          <a:cs typeface="Lexend Deca"/>
                          <a:sym typeface="Lexend Deca"/>
                        </a:rPr>
                        <a:t>Cluster 2 : 4 fichiers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00793">
                <a:tc vMerge="true">
                  <a:txBody>
                    <a:bodyPr anchor="t" rtlCol="false"/>
                    <a:lstStyle/>
                    <a:p>
                      <a:pPr algn="ctr">
                        <a:lnSpc>
                          <a:spcPts val="2940"/>
                        </a:lnSpc>
                        <a:defRPr/>
                      </a:pPr>
                      <a:r>
                        <a:rPr lang="en-US" sz="2100">
                          <a:solidFill>
                            <a:srgbClr val="000000"/>
                          </a:solidFill>
                          <a:latin typeface="Lexend Deca"/>
                          <a:ea typeface="Lexend Deca"/>
                          <a:cs typeface="Lexend Deca"/>
                          <a:sym typeface="Lexend Deca"/>
                        </a:rPr>
                        <a:t>Répartition des clusters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Lexend Deca"/>
                          <a:ea typeface="Lexend Deca"/>
                          <a:cs typeface="Lexend Deca"/>
                          <a:sym typeface="Lexend Deca"/>
                        </a:rPr>
                        <a:t>Anomalies (-1) : 3 fichiers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4714470" y="6541371"/>
            <a:ext cx="3181716" cy="3234273"/>
          </a:xfrm>
          <a:custGeom>
            <a:avLst/>
            <a:gdLst/>
            <a:ahLst/>
            <a:cxnLst/>
            <a:rect r="r" b="b" t="t" l="l"/>
            <a:pathLst>
              <a:path h="3234273" w="3181716">
                <a:moveTo>
                  <a:pt x="0" y="0"/>
                </a:moveTo>
                <a:lnTo>
                  <a:pt x="3181716" y="0"/>
                </a:lnTo>
                <a:lnTo>
                  <a:pt x="3181716" y="3234273"/>
                </a:lnTo>
                <a:lnTo>
                  <a:pt x="0" y="3234273"/>
                </a:lnTo>
                <a:lnTo>
                  <a:pt x="0" y="0"/>
                </a:lnTo>
                <a:close/>
              </a:path>
            </a:pathLst>
          </a:custGeom>
          <a:blipFill>
            <a:blip r:embed="rId2"/>
            <a:stretch>
              <a:fillRect l="0" t="0" r="0" b="0"/>
            </a:stretch>
          </a:blipFill>
        </p:spPr>
      </p:sp>
      <p:sp>
        <p:nvSpPr>
          <p:cNvPr name="TextBox 4" id="4"/>
          <p:cNvSpPr txBox="true"/>
          <p:nvPr/>
        </p:nvSpPr>
        <p:spPr>
          <a:xfrm rot="0">
            <a:off x="929802" y="986658"/>
            <a:ext cx="11932802" cy="981117"/>
          </a:xfrm>
          <a:prstGeom prst="rect">
            <a:avLst/>
          </a:prstGeom>
        </p:spPr>
        <p:txBody>
          <a:bodyPr anchor="t" rtlCol="false" tIns="0" lIns="0" bIns="0" rIns="0">
            <a:spAutoFit/>
          </a:bodyPr>
          <a:lstStyle/>
          <a:p>
            <a:pPr algn="l" marL="0" indent="0" lvl="0">
              <a:lnSpc>
                <a:spcPts val="7276"/>
              </a:lnSpc>
              <a:spcBef>
                <a:spcPct val="0"/>
              </a:spcBef>
            </a:pPr>
            <a:r>
              <a:rPr lang="en-US" sz="7501">
                <a:solidFill>
                  <a:srgbClr val="000000"/>
                </a:solidFill>
                <a:latin typeface="Etna Sans Serif"/>
                <a:ea typeface="Etna Sans Serif"/>
                <a:cs typeface="Etna Sans Serif"/>
                <a:sym typeface="Etna Sans Serif"/>
              </a:rPr>
              <a:t>Résul</a:t>
            </a:r>
            <a:r>
              <a:rPr lang="en-US" sz="7501" strike="noStrike" u="none">
                <a:solidFill>
                  <a:srgbClr val="000000"/>
                </a:solidFill>
                <a:latin typeface="Etna Sans Serif"/>
                <a:ea typeface="Etna Sans Serif"/>
                <a:cs typeface="Etna Sans Serif"/>
                <a:sym typeface="Etna Sans Serif"/>
              </a:rPr>
              <a:t>ta</a:t>
            </a:r>
            <a:r>
              <a:rPr lang="en-US" sz="7501" strike="noStrike" u="none">
                <a:solidFill>
                  <a:srgbClr val="000000"/>
                </a:solidFill>
                <a:latin typeface="Etna Sans Serif"/>
                <a:ea typeface="Etna Sans Serif"/>
                <a:cs typeface="Etna Sans Serif"/>
                <a:sym typeface="Etna Sans Serif"/>
              </a:rPr>
              <a:t>t</a:t>
            </a:r>
            <a:r>
              <a:rPr lang="en-US" sz="7501" strike="noStrike" u="none">
                <a:solidFill>
                  <a:srgbClr val="000000"/>
                </a:solidFill>
                <a:latin typeface="Etna Sans Serif"/>
                <a:ea typeface="Etna Sans Serif"/>
                <a:cs typeface="Etna Sans Serif"/>
                <a:sym typeface="Etna Sans Serif"/>
              </a:rPr>
              <a:t>s et Pe</a:t>
            </a:r>
            <a:r>
              <a:rPr lang="en-US" sz="7501" strike="noStrike" u="none">
                <a:solidFill>
                  <a:srgbClr val="000000"/>
                </a:solidFill>
                <a:latin typeface="Etna Sans Serif"/>
                <a:ea typeface="Etna Sans Serif"/>
                <a:cs typeface="Etna Sans Serif"/>
                <a:sym typeface="Etna Sans Serif"/>
              </a:rPr>
              <a:t>rforma</a:t>
            </a:r>
            <a:r>
              <a:rPr lang="en-US" sz="7501" strike="noStrike" u="none">
                <a:solidFill>
                  <a:srgbClr val="000000"/>
                </a:solidFill>
                <a:latin typeface="Etna Sans Serif"/>
                <a:ea typeface="Etna Sans Serif"/>
                <a:cs typeface="Etna Sans Serif"/>
                <a:sym typeface="Etna Sans Serif"/>
              </a:rPr>
              <a:t>n</a:t>
            </a:r>
            <a:r>
              <a:rPr lang="en-US" sz="7501" strike="noStrike" u="none">
                <a:solidFill>
                  <a:srgbClr val="000000"/>
                </a:solidFill>
                <a:latin typeface="Etna Sans Serif"/>
                <a:ea typeface="Etna Sans Serif"/>
                <a:cs typeface="Etna Sans Serif"/>
                <a:sym typeface="Etna Sans Serif"/>
              </a:rPr>
              <a:t>c</a:t>
            </a:r>
            <a:r>
              <a:rPr lang="en-US" sz="7501" strike="noStrike" u="none">
                <a:solidFill>
                  <a:srgbClr val="000000"/>
                </a:solidFill>
                <a:latin typeface="Etna Sans Serif"/>
                <a:ea typeface="Etna Sans Serif"/>
                <a:cs typeface="Etna Sans Serif"/>
                <a:sym typeface="Etna Sans Serif"/>
              </a:rPr>
              <a:t>es</a:t>
            </a:r>
          </a:p>
        </p:txBody>
      </p:sp>
      <p:sp>
        <p:nvSpPr>
          <p:cNvPr name="TextBox 5" id="5"/>
          <p:cNvSpPr txBox="true"/>
          <p:nvPr/>
        </p:nvSpPr>
        <p:spPr>
          <a:xfrm rot="0">
            <a:off x="1028700" y="2174512"/>
            <a:ext cx="7428072" cy="514350"/>
          </a:xfrm>
          <a:prstGeom prst="rect">
            <a:avLst/>
          </a:prstGeom>
        </p:spPr>
        <p:txBody>
          <a:bodyPr anchor="t" rtlCol="false" tIns="0" lIns="0" bIns="0" rIns="0">
            <a:spAutoFit/>
          </a:bodyPr>
          <a:lstStyle/>
          <a:p>
            <a:pPr algn="ctr" marL="0" indent="0" lvl="0">
              <a:lnSpc>
                <a:spcPts val="4200"/>
              </a:lnSpc>
              <a:spcBef>
                <a:spcPct val="0"/>
              </a:spcBef>
            </a:pPr>
            <a:r>
              <a:rPr lang="en-US" b="true" sz="3000" spc="-186" strike="noStrike" u="none">
                <a:solidFill>
                  <a:srgbClr val="5E17EB"/>
                </a:solidFill>
                <a:latin typeface="Cinzel Decorative Bold"/>
                <a:ea typeface="Cinzel Decorative Bold"/>
                <a:cs typeface="Cinzel Decorative Bold"/>
                <a:sym typeface="Cinzel Decorative Bold"/>
              </a:rPr>
              <a:t>Performance du Clustering Initial</a:t>
            </a:r>
          </a:p>
        </p:txBody>
      </p:sp>
      <p:sp>
        <p:nvSpPr>
          <p:cNvPr name="TextBox 6" id="6"/>
          <p:cNvSpPr txBox="true"/>
          <p:nvPr/>
        </p:nvSpPr>
        <p:spPr>
          <a:xfrm rot="0">
            <a:off x="10626069" y="2174512"/>
            <a:ext cx="5993249" cy="514350"/>
          </a:xfrm>
          <a:prstGeom prst="rect">
            <a:avLst/>
          </a:prstGeom>
        </p:spPr>
        <p:txBody>
          <a:bodyPr anchor="t" rtlCol="false" tIns="0" lIns="0" bIns="0" rIns="0">
            <a:spAutoFit/>
          </a:bodyPr>
          <a:lstStyle/>
          <a:p>
            <a:pPr algn="ctr" marL="0" indent="0" lvl="0">
              <a:lnSpc>
                <a:spcPts val="4200"/>
              </a:lnSpc>
              <a:spcBef>
                <a:spcPct val="0"/>
              </a:spcBef>
            </a:pPr>
            <a:r>
              <a:rPr lang="en-US" b="true" sz="3000" spc="-186" strike="noStrike" u="none">
                <a:solidFill>
                  <a:srgbClr val="5E17EB"/>
                </a:solidFill>
                <a:latin typeface="Cinzel Decorative Bold"/>
                <a:ea typeface="Cinzel Decorative Bold"/>
                <a:cs typeface="Cinzel Decorative Bold"/>
                <a:sym typeface="Cinzel Decorative Bold"/>
              </a:rPr>
              <a:t>Performances du Streaming</a:t>
            </a:r>
          </a:p>
        </p:txBody>
      </p:sp>
      <p:sp>
        <p:nvSpPr>
          <p:cNvPr name="TextBox 7" id="7"/>
          <p:cNvSpPr txBox="true"/>
          <p:nvPr/>
        </p:nvSpPr>
        <p:spPr>
          <a:xfrm rot="0">
            <a:off x="10626069" y="3227420"/>
            <a:ext cx="7270117" cy="2964053"/>
          </a:xfrm>
          <a:prstGeom prst="rect">
            <a:avLst/>
          </a:prstGeom>
        </p:spPr>
        <p:txBody>
          <a:bodyPr anchor="t" rtlCol="false" tIns="0" lIns="0" bIns="0" rIns="0">
            <a:spAutoFit/>
          </a:bodyPr>
          <a:lstStyle/>
          <a:p>
            <a:pPr algn="l" marL="474979" indent="-237490" lvl="1">
              <a:lnSpc>
                <a:spcPts val="3079"/>
              </a:lnSpc>
              <a:spcBef>
                <a:spcPct val="0"/>
              </a:spcBef>
              <a:buFont typeface="Arial"/>
              <a:buChar char="•"/>
            </a:pPr>
            <a:r>
              <a:rPr lang="en-US" sz="2199" spc="-136" strike="noStrike" u="none">
                <a:solidFill>
                  <a:srgbClr val="ED8409"/>
                </a:solidFill>
                <a:latin typeface="Lexend Deca"/>
                <a:ea typeface="Lexend Deca"/>
                <a:cs typeface="Lexend Deca"/>
                <a:sym typeface="Lexend Deca"/>
              </a:rPr>
              <a:t>Débit</a:t>
            </a:r>
            <a:r>
              <a:rPr lang="en-US" sz="2199" spc="-136" strike="noStrike" u="none">
                <a:solidFill>
                  <a:srgbClr val="ED8409"/>
                </a:solidFill>
                <a:latin typeface="Lexend Deca"/>
                <a:ea typeface="Lexend Deca"/>
                <a:cs typeface="Lexend Deca"/>
                <a:sym typeface="Lexend Deca"/>
              </a:rPr>
              <a:t> : </a:t>
            </a:r>
            <a:r>
              <a:rPr lang="en-US" sz="2199" spc="-136" strike="noStrike" u="none">
                <a:solidFill>
                  <a:srgbClr val="000000"/>
                </a:solidFill>
                <a:latin typeface="Lexend Deca"/>
                <a:ea typeface="Lexend Deca"/>
                <a:cs typeface="Lexend Deca"/>
                <a:sym typeface="Lexend Deca"/>
              </a:rPr>
              <a:t>Traitement de 23 fichiers/min avec 4 exécuteurs Spark</a:t>
            </a:r>
          </a:p>
          <a:p>
            <a:pPr algn="l" marL="474979" indent="-237490" lvl="1">
              <a:lnSpc>
                <a:spcPts val="3079"/>
              </a:lnSpc>
              <a:spcBef>
                <a:spcPct val="0"/>
              </a:spcBef>
              <a:buFont typeface="Arial"/>
              <a:buChar char="•"/>
            </a:pPr>
            <a:r>
              <a:rPr lang="en-US" sz="2199" spc="-136" strike="noStrike" u="none">
                <a:solidFill>
                  <a:srgbClr val="ED8409"/>
                </a:solidFill>
                <a:latin typeface="Lexend Deca"/>
                <a:ea typeface="Lexend Deca"/>
                <a:cs typeface="Lexend Deca"/>
                <a:sym typeface="Lexend Deca"/>
              </a:rPr>
              <a:t>Précision : </a:t>
            </a:r>
            <a:r>
              <a:rPr lang="en-US" sz="2199" spc="-136" strike="noStrike" u="none">
                <a:solidFill>
                  <a:srgbClr val="000000"/>
                </a:solidFill>
                <a:latin typeface="Lexend Deca"/>
                <a:ea typeface="Lexend Deca"/>
                <a:cs typeface="Lexend Deca"/>
                <a:sym typeface="Lexend Deca"/>
              </a:rPr>
              <a:t>89% des anomalies synthétiques identifiées (marge d’erreur ±3%)</a:t>
            </a:r>
          </a:p>
          <a:p>
            <a:pPr algn="l" marL="474979" indent="-237490" lvl="1">
              <a:lnSpc>
                <a:spcPts val="3079"/>
              </a:lnSpc>
              <a:spcBef>
                <a:spcPct val="0"/>
              </a:spcBef>
              <a:buFont typeface="Arial"/>
              <a:buChar char="•"/>
            </a:pPr>
            <a:r>
              <a:rPr lang="en-US" sz="2199" spc="-136" strike="noStrike" u="none">
                <a:solidFill>
                  <a:srgbClr val="ED8409"/>
                </a:solidFill>
                <a:latin typeface="Lexend Deca"/>
                <a:ea typeface="Lexend Deca"/>
                <a:cs typeface="Lexend Deca"/>
                <a:sym typeface="Lexend Deca"/>
              </a:rPr>
              <a:t>Latence moyenne :</a:t>
            </a:r>
            <a:r>
              <a:rPr lang="en-US" sz="2199" spc="-136" strike="noStrike" u="none">
                <a:solidFill>
                  <a:srgbClr val="000000"/>
                </a:solidFill>
                <a:latin typeface="Lexend Deca"/>
                <a:ea typeface="Lexend Deca"/>
                <a:cs typeface="Lexend Deca"/>
                <a:sym typeface="Lexend Deca"/>
              </a:rPr>
              <a:t> 48 secondes par batch</a:t>
            </a:r>
          </a:p>
          <a:p>
            <a:pPr algn="l" marL="474979" indent="-237490" lvl="1">
              <a:lnSpc>
                <a:spcPts val="4421"/>
              </a:lnSpc>
              <a:buFont typeface="Arial"/>
              <a:buChar char="•"/>
            </a:pPr>
            <a:r>
              <a:rPr lang="en-US" sz="2199" spc="-136" strike="noStrike" u="none">
                <a:solidFill>
                  <a:srgbClr val="ED8409"/>
                </a:solidFill>
                <a:latin typeface="Lexend Deca"/>
                <a:ea typeface="Lexend Deca"/>
                <a:cs typeface="Lexend Deca"/>
                <a:sym typeface="Lexend Deca"/>
              </a:rPr>
              <a:t>Ressources : </a:t>
            </a:r>
            <a:r>
              <a:rPr lang="en-US" sz="2199" spc="-136" strike="noStrike" u="none">
                <a:solidFill>
                  <a:srgbClr val="000000"/>
                </a:solidFill>
                <a:latin typeface="Lexend Deca"/>
                <a:ea typeface="Lexend Deca"/>
                <a:cs typeface="Lexend Deca"/>
                <a:sym typeface="Lexend Deca"/>
              </a:rPr>
              <a:t>Utilisation mémoire stable à 3.9 GB/executor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53979" y="3667297"/>
            <a:ext cx="13180042" cy="1768125"/>
          </a:xfrm>
          <a:prstGeom prst="rect">
            <a:avLst/>
          </a:prstGeom>
        </p:spPr>
        <p:txBody>
          <a:bodyPr anchor="t" rtlCol="false" tIns="0" lIns="0" bIns="0" rIns="0">
            <a:spAutoFit/>
          </a:bodyPr>
          <a:lstStyle/>
          <a:p>
            <a:pPr algn="ctr">
              <a:lnSpc>
                <a:spcPts val="13240"/>
              </a:lnSpc>
            </a:pPr>
            <a:r>
              <a:rPr lang="en-US" b="true" sz="13374" spc="-829">
                <a:solidFill>
                  <a:srgbClr val="000000"/>
                </a:solidFill>
                <a:latin typeface="Cinzel Decorative Bold"/>
                <a:ea typeface="Cinzel Decorative Bold"/>
                <a:cs typeface="Cinzel Decorative Bold"/>
                <a:sym typeface="Cinzel Decorative Bold"/>
              </a:rPr>
              <a:t>Merci :)</a:t>
            </a:r>
          </a:p>
        </p:txBody>
      </p:sp>
      <p:sp>
        <p:nvSpPr>
          <p:cNvPr name="Freeform 3" id="3"/>
          <p:cNvSpPr/>
          <p:nvPr/>
        </p:nvSpPr>
        <p:spPr>
          <a:xfrm flipH="false" flipV="false" rot="5400000">
            <a:off x="14586896" y="726124"/>
            <a:ext cx="5344807" cy="828445"/>
          </a:xfrm>
          <a:custGeom>
            <a:avLst/>
            <a:gdLst/>
            <a:ahLst/>
            <a:cxnLst/>
            <a:rect r="r" b="b" t="t" l="l"/>
            <a:pathLst>
              <a:path h="828445" w="5344807">
                <a:moveTo>
                  <a:pt x="0" y="0"/>
                </a:moveTo>
                <a:lnTo>
                  <a:pt x="5344808" y="0"/>
                </a:lnTo>
                <a:lnTo>
                  <a:pt x="5344808" y="828445"/>
                </a:lnTo>
                <a:lnTo>
                  <a:pt x="0" y="8284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7131" y="8433629"/>
            <a:ext cx="5286429" cy="1044070"/>
          </a:xfrm>
          <a:custGeom>
            <a:avLst/>
            <a:gdLst/>
            <a:ahLst/>
            <a:cxnLst/>
            <a:rect r="r" b="b" t="t" l="l"/>
            <a:pathLst>
              <a:path h="1044070" w="5286429">
                <a:moveTo>
                  <a:pt x="0" y="0"/>
                </a:moveTo>
                <a:lnTo>
                  <a:pt x="5286430" y="0"/>
                </a:lnTo>
                <a:lnTo>
                  <a:pt x="5286430" y="1044070"/>
                </a:lnTo>
                <a:lnTo>
                  <a:pt x="0" y="1044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286761" y="5226733"/>
            <a:ext cx="5714478" cy="863600"/>
          </a:xfrm>
          <a:prstGeom prst="rect">
            <a:avLst/>
          </a:prstGeom>
        </p:spPr>
        <p:txBody>
          <a:bodyPr anchor="t" rtlCol="false" tIns="0" lIns="0" bIns="0" rIns="0">
            <a:spAutoFit/>
          </a:bodyPr>
          <a:lstStyle/>
          <a:p>
            <a:pPr algn="ctr">
              <a:lnSpc>
                <a:spcPts val="7000"/>
              </a:lnSpc>
            </a:pPr>
            <a:r>
              <a:rPr lang="en-US" sz="5000" spc="-310">
                <a:solidFill>
                  <a:srgbClr val="000000"/>
                </a:solidFill>
                <a:latin typeface="League Spartan"/>
                <a:ea typeface="League Spartan"/>
                <a:cs typeface="League Spartan"/>
                <a:sym typeface="League Spartan"/>
              </a:rPr>
              <a:t>Bouba</a:t>
            </a:r>
          </a:p>
        </p:txBody>
      </p:sp>
      <p:sp>
        <p:nvSpPr>
          <p:cNvPr name="TextBox 6" id="6"/>
          <p:cNvSpPr txBox="true"/>
          <p:nvPr/>
        </p:nvSpPr>
        <p:spPr>
          <a:xfrm rot="0">
            <a:off x="1028700" y="708241"/>
            <a:ext cx="1017325" cy="574244"/>
          </a:xfrm>
          <a:prstGeom prst="rect">
            <a:avLst/>
          </a:prstGeom>
        </p:spPr>
        <p:txBody>
          <a:bodyPr anchor="t" rtlCol="false" tIns="0" lIns="0" bIns="0" rIns="0">
            <a:spAutoFit/>
          </a:bodyPr>
          <a:lstStyle/>
          <a:p>
            <a:pPr algn="ctr">
              <a:lnSpc>
                <a:spcPts val="4666"/>
              </a:lnSpc>
            </a:pPr>
            <a:r>
              <a:rPr lang="en-US" sz="3333" b="true">
                <a:solidFill>
                  <a:srgbClr val="000000"/>
                </a:solidFill>
                <a:latin typeface="Canva Sans Bold"/>
                <a:ea typeface="Canva Sans Bold"/>
                <a:cs typeface="Canva Sans Bold"/>
                <a:sym typeface="Canva Sans Bold"/>
              </a:rPr>
              <a:t>2025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DAGm3w4xgTg</dc:identifier>
  <dcterms:modified xsi:type="dcterms:W3CDTF">2011-08-01T06:04:30Z</dcterms:modified>
  <cp:revision>1</cp:revision>
  <dc:title>Détection Automatique de Fichiers CSV Aberrants avec Spark Clustering</dc:title>
</cp:coreProperties>
</file>